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76"/>
  </p:notesMasterIdLst>
  <p:sldIdLst>
    <p:sldId id="256" r:id="rId60"/>
    <p:sldId id="257" r:id="rId61"/>
    <p:sldId id="258" r:id="rId62"/>
    <p:sldId id="259" r:id="rId63"/>
    <p:sldId id="260" r:id="rId64"/>
    <p:sldId id="261" r:id="rId65"/>
    <p:sldId id="262" r:id="rId66"/>
    <p:sldId id="263" r:id="rId67"/>
    <p:sldId id="264" r:id="rId68"/>
    <p:sldId id="265" r:id="rId69"/>
    <p:sldId id="266" r:id="rId70"/>
    <p:sldId id="267" r:id="rId71"/>
    <p:sldId id="268" r:id="rId72"/>
    <p:sldId id="269" r:id="rId73"/>
    <p:sldId id="270" r:id="rId74"/>
    <p:sldId id="271" r:id="rId75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Poppins Light" charset="1" panose="02000000000000000000"/>
      <p:regular r:id="rId12"/>
    </p:embeddedFont>
    <p:embeddedFont>
      <p:font typeface="Poppins Light Bold" charset="1" panose="02000000000000000000"/>
      <p:regular r:id="rId13"/>
    </p:embeddedFont>
    <p:embeddedFont>
      <p:font typeface="Poppins Bold" charset="1" panose="02000000000000000000"/>
      <p:regular r:id="rId14"/>
    </p:embeddedFont>
    <p:embeddedFont>
      <p:font typeface="Open Sans Extra Bold" charset="1" panose="020B0906030804020204"/>
      <p:regular r:id="rId15"/>
    </p:embeddedFont>
    <p:embeddedFont>
      <p:font typeface="Open Sans Extra Bold Italics" charset="1" panose="020B0906030804020204"/>
      <p:regular r:id="rId16"/>
    </p:embeddedFont>
    <p:embeddedFont>
      <p:font typeface="Canva Sans" charset="1" panose="020B0503030501040103"/>
      <p:regular r:id="rId17"/>
    </p:embeddedFont>
    <p:embeddedFont>
      <p:font typeface="Canva Sans Bold" charset="1" panose="020B0803030501040103"/>
      <p:regular r:id="rId18"/>
    </p:embeddedFont>
    <p:embeddedFont>
      <p:font typeface="Canva Sans Italics" charset="1" panose="020B0503030501040103"/>
      <p:regular r:id="rId19"/>
    </p:embeddedFont>
    <p:embeddedFont>
      <p:font typeface="Canva Sans Bold Italics" charset="1" panose="020B0803030501040103"/>
      <p:regular r:id="rId20"/>
    </p:embeddedFont>
    <p:embeddedFont>
      <p:font typeface="Canva Sans Medium" charset="1" panose="020B0603030501040103"/>
      <p:regular r:id="rId21"/>
    </p:embeddedFont>
    <p:embeddedFont>
      <p:font typeface="Canva Sans Medium Italics" charset="1" panose="020B0603030501040103"/>
      <p:regular r:id="rId22"/>
    </p:embeddedFont>
    <p:embeddedFont>
      <p:font typeface="More Sugar" charset="1" panose="00000000000000000000"/>
      <p:regular r:id="rId23"/>
    </p:embeddedFont>
    <p:embeddedFont>
      <p:font typeface="More Sugar Thin" charset="1" panose="00000000000000000000"/>
      <p:regular r:id="rId24"/>
    </p:embeddedFont>
    <p:embeddedFont>
      <p:font typeface="Aileron" charset="1" panose="00000500000000000000"/>
      <p:regular r:id="rId25"/>
    </p:embeddedFont>
    <p:embeddedFont>
      <p:font typeface="Aileron Bold" charset="1" panose="00000800000000000000"/>
      <p:regular r:id="rId26"/>
    </p:embeddedFont>
    <p:embeddedFont>
      <p:font typeface="Aileron Italics" charset="1" panose="00000500000000000000"/>
      <p:regular r:id="rId27"/>
    </p:embeddedFont>
    <p:embeddedFont>
      <p:font typeface="Aileron Bold Italics" charset="1" panose="00000800000000000000"/>
      <p:regular r:id="rId28"/>
    </p:embeddedFont>
    <p:embeddedFont>
      <p:font typeface="Aileron Thin" charset="1" panose="00000300000000000000"/>
      <p:regular r:id="rId29"/>
    </p:embeddedFont>
    <p:embeddedFont>
      <p:font typeface="Aileron Thin Italics" charset="1" panose="00000300000000000000"/>
      <p:regular r:id="rId30"/>
    </p:embeddedFont>
    <p:embeddedFont>
      <p:font typeface="Aileron Light" charset="1" panose="00000400000000000000"/>
      <p:regular r:id="rId31"/>
    </p:embeddedFont>
    <p:embeddedFont>
      <p:font typeface="Aileron Light Italics" charset="1" panose="00000400000000000000"/>
      <p:regular r:id="rId32"/>
    </p:embeddedFont>
    <p:embeddedFont>
      <p:font typeface="Aileron Ultra-Bold" charset="1" panose="00000A00000000000000"/>
      <p:regular r:id="rId33"/>
    </p:embeddedFont>
    <p:embeddedFont>
      <p:font typeface="Aileron Ultra-Bold Italics" charset="1" panose="00000A00000000000000"/>
      <p:regular r:id="rId34"/>
    </p:embeddedFont>
    <p:embeddedFont>
      <p:font typeface="Aileron Heavy" charset="1" panose="00000A00000000000000"/>
      <p:regular r:id="rId35"/>
    </p:embeddedFont>
    <p:embeddedFont>
      <p:font typeface="Aileron Heavy Italics" charset="1" panose="00000A00000000000000"/>
      <p:regular r:id="rId36"/>
    </p:embeddedFont>
    <p:embeddedFont>
      <p:font typeface="Fira Sans" charset="1" panose="020B0503050000020004"/>
      <p:regular r:id="rId37"/>
    </p:embeddedFont>
    <p:embeddedFont>
      <p:font typeface="Fira Sans Bold" charset="1" panose="020B0803050000020004"/>
      <p:regular r:id="rId38"/>
    </p:embeddedFont>
    <p:embeddedFont>
      <p:font typeface="Fira Sans Italics" charset="1" panose="020B0503050000020004"/>
      <p:regular r:id="rId39"/>
    </p:embeddedFont>
    <p:embeddedFont>
      <p:font typeface="Fira Sans Bold Italics" charset="1" panose="020B0803050000020004"/>
      <p:regular r:id="rId40"/>
    </p:embeddedFont>
    <p:embeddedFont>
      <p:font typeface="Fira Sans Thin" charset="1" panose="020B0303050000020004"/>
      <p:regular r:id="rId41"/>
    </p:embeddedFont>
    <p:embeddedFont>
      <p:font typeface="Fira Sans Thin Italics" charset="1" panose="020B0303050000020004"/>
      <p:regular r:id="rId42"/>
    </p:embeddedFont>
    <p:embeddedFont>
      <p:font typeface="Fira Sans Extra-Light" charset="1" panose="020B0403050000020004"/>
      <p:regular r:id="rId43"/>
    </p:embeddedFont>
    <p:embeddedFont>
      <p:font typeface="Fira Sans Extra-Light Italics" charset="1" panose="020B0403050000020004"/>
      <p:regular r:id="rId44"/>
    </p:embeddedFont>
    <p:embeddedFont>
      <p:font typeface="Fira Sans Light" charset="1" panose="020B0403050000020004"/>
      <p:regular r:id="rId45"/>
    </p:embeddedFont>
    <p:embeddedFont>
      <p:font typeface="Fira Sans Light Italics" charset="1" panose="020B0403050000020004"/>
      <p:regular r:id="rId46"/>
    </p:embeddedFont>
    <p:embeddedFont>
      <p:font typeface="Fira Sans Medium" charset="1" panose="020B0603050000020004"/>
      <p:regular r:id="rId47"/>
    </p:embeddedFont>
    <p:embeddedFont>
      <p:font typeface="Fira Sans Medium Italics" charset="1" panose="020B0603050000020004"/>
      <p:regular r:id="rId48"/>
    </p:embeddedFont>
    <p:embeddedFont>
      <p:font typeface="Fira Sans Semi-Bold" charset="1" panose="020B0603050000020004"/>
      <p:regular r:id="rId49"/>
    </p:embeddedFont>
    <p:embeddedFont>
      <p:font typeface="Fira Sans Semi-Bold Italics" charset="1" panose="020B0703050000020004"/>
      <p:regular r:id="rId50"/>
    </p:embeddedFont>
    <p:embeddedFont>
      <p:font typeface="Fira Sans Ultra-Bold" charset="1" panose="020B0903050000020004"/>
      <p:regular r:id="rId51"/>
    </p:embeddedFont>
    <p:embeddedFont>
      <p:font typeface="Fira Sans Ultra-Bold Italics" charset="1" panose="020B0903050000020004"/>
      <p:regular r:id="rId52"/>
    </p:embeddedFont>
    <p:embeddedFont>
      <p:font typeface="Fira Sans Heavy" charset="1" panose="020B0A03050000020004"/>
      <p:regular r:id="rId53"/>
    </p:embeddedFont>
    <p:embeddedFont>
      <p:font typeface="Fira Sans Heavy Italics" charset="1" panose="020B0A03050000020004"/>
      <p:regular r:id="rId54"/>
    </p:embeddedFont>
    <p:embeddedFont>
      <p:font typeface="Quicksand" charset="1" panose="00000000000000000000"/>
      <p:regular r:id="rId55"/>
    </p:embeddedFont>
    <p:embeddedFont>
      <p:font typeface="Quicksand Bold" charset="1" panose="00000000000000000000"/>
      <p:regular r:id="rId56"/>
    </p:embeddedFont>
    <p:embeddedFont>
      <p:font typeface="Quicksand Light" charset="1" panose="00000000000000000000"/>
      <p:regular r:id="rId57"/>
    </p:embeddedFont>
    <p:embeddedFont>
      <p:font typeface="Quicksand Medium" charset="1" panose="00000000000000000000"/>
      <p:regular r:id="rId58"/>
    </p:embeddedFont>
    <p:embeddedFont>
      <p:font typeface="Quicksand Semi-Bold" charset="1" panose="00000000000000000000"/>
      <p:regular r:id="rId5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fonts/font53.fntdata" Type="http://schemas.openxmlformats.org/officeDocument/2006/relationships/font"/><Relationship Id="rId54" Target="fonts/font54.fntdata" Type="http://schemas.openxmlformats.org/officeDocument/2006/relationships/font"/><Relationship Id="rId55" Target="fonts/font55.fntdata" Type="http://schemas.openxmlformats.org/officeDocument/2006/relationships/font"/><Relationship Id="rId56" Target="fonts/font56.fntdata" Type="http://schemas.openxmlformats.org/officeDocument/2006/relationships/font"/><Relationship Id="rId57" Target="fonts/font57.fntdata" Type="http://schemas.openxmlformats.org/officeDocument/2006/relationships/font"/><Relationship Id="rId58" Target="fonts/font58.fntdata" Type="http://schemas.openxmlformats.org/officeDocument/2006/relationships/font"/><Relationship Id="rId59" Target="fonts/font59.fntdata" Type="http://schemas.openxmlformats.org/officeDocument/2006/relationships/font"/><Relationship Id="rId6" Target="fonts/font6.fntdata" Type="http://schemas.openxmlformats.org/officeDocument/2006/relationships/font"/><Relationship Id="rId60" Target="slides/slide1.xml" Type="http://schemas.openxmlformats.org/officeDocument/2006/relationships/slide"/><Relationship Id="rId61" Target="slides/slide2.xml" Type="http://schemas.openxmlformats.org/officeDocument/2006/relationships/slide"/><Relationship Id="rId62" Target="slides/slide3.xml" Type="http://schemas.openxmlformats.org/officeDocument/2006/relationships/slide"/><Relationship Id="rId63" Target="slides/slide4.xml" Type="http://schemas.openxmlformats.org/officeDocument/2006/relationships/slide"/><Relationship Id="rId64" Target="slides/slide5.xml" Type="http://schemas.openxmlformats.org/officeDocument/2006/relationships/slide"/><Relationship Id="rId65" Target="slides/slide6.xml" Type="http://schemas.openxmlformats.org/officeDocument/2006/relationships/slide"/><Relationship Id="rId66" Target="slides/slide7.xml" Type="http://schemas.openxmlformats.org/officeDocument/2006/relationships/slide"/><Relationship Id="rId67" Target="slides/slide8.xml" Type="http://schemas.openxmlformats.org/officeDocument/2006/relationships/slide"/><Relationship Id="rId68" Target="slides/slide9.xml" Type="http://schemas.openxmlformats.org/officeDocument/2006/relationships/slide"/><Relationship Id="rId69" Target="slides/slide10.xml" Type="http://schemas.openxmlformats.org/officeDocument/2006/relationships/slide"/><Relationship Id="rId7" Target="fonts/font7.fntdata" Type="http://schemas.openxmlformats.org/officeDocument/2006/relationships/font"/><Relationship Id="rId70" Target="slides/slide11.xml" Type="http://schemas.openxmlformats.org/officeDocument/2006/relationships/slide"/><Relationship Id="rId71" Target="slides/slide12.xml" Type="http://schemas.openxmlformats.org/officeDocument/2006/relationships/slide"/><Relationship Id="rId72" Target="slides/slide13.xml" Type="http://schemas.openxmlformats.org/officeDocument/2006/relationships/slide"/><Relationship Id="rId73" Target="slides/slide14.xml" Type="http://schemas.openxmlformats.org/officeDocument/2006/relationships/slide"/><Relationship Id="rId74" Target="slides/slide15.xml" Type="http://schemas.openxmlformats.org/officeDocument/2006/relationships/slide"/><Relationship Id="rId75" Target="slides/slide16.xml" Type="http://schemas.openxmlformats.org/officeDocument/2006/relationships/slide"/><Relationship Id="rId76" Target="notesMasters/notesMaster1.xml" Type="http://schemas.openxmlformats.org/officeDocument/2006/relationships/notesMaster"/><Relationship Id="rId77" Target="theme/theme2.xml" Type="http://schemas.openxmlformats.org/officeDocument/2006/relationships/theme"/><Relationship Id="rId78" Target="notesSlides/notesSlide1.xml" Type="http://schemas.openxmlformats.org/officeDocument/2006/relationships/notesSlide"/><Relationship Id="rId79" Target="notesSlides/notesSlide2.xml" Type="http://schemas.openxmlformats.org/officeDocument/2006/relationships/notesSlide"/><Relationship Id="rId8" Target="fonts/font8.fntdata" Type="http://schemas.openxmlformats.org/officeDocument/2006/relationships/font"/><Relationship Id="rId80" Target="notesSlides/notesSlide3.xml" Type="http://schemas.openxmlformats.org/officeDocument/2006/relationships/notesSlide"/><Relationship Id="rId81" Target="notesSlides/notesSlide4.xml" Type="http://schemas.openxmlformats.org/officeDocument/2006/relationships/notesSlide"/><Relationship Id="rId82" Target="notesSlides/notesSlide5.xml" Type="http://schemas.openxmlformats.org/officeDocument/2006/relationships/notesSlide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sv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77% Purchase from Recommendations: A report by Accenture found that 77% of consumers have chosen, recommended, or paid more for a brand that provides a personalized service or experience.</a:t>
            </a:r>
          </a:p>
          <a:p>
            <a:r>
              <a:rPr lang="en-US"/>
              <a:t/>
            </a:r>
          </a:p>
          <a:p>
            <a:r>
              <a:rPr lang="en-US"/>
              <a:t>92% Satisfaction: SmarterHQ reveals that 92% of consumers are satisfied when content is personalized to their interests.</a:t>
            </a:r>
          </a:p>
          <a:p>
            <a:r>
              <a:rPr lang="en-US"/>
              <a:t/>
            </a:r>
          </a:p>
          <a:p>
            <a:r>
              <a:rPr lang="en-US"/>
              <a:t>45% Click-Through Rate: Data from Salesforce indicates that personalized product recommendations can lead to a 45% higher click-through rate compared to non-personalized recommendations.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Certainly, here are some statistics that highlight the growing relevance and impact of recommender systems:</a:t>
            </a:r>
          </a:p>
          <a:p>
            <a:r>
              <a:rPr lang="en-US"/>
              <a:t/>
            </a:r>
          </a:p>
          <a:p>
            <a:r>
              <a:rPr lang="en-US"/>
              <a:t>74% of Consumers: According to Accenture, 74% of consumers feel frustrated when website content is not personalized to their interests.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"In a booming online shopping landscape, tailored experiences are essential. Personalized rankings set us apart."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Challenge: Tailoring recommendations without user profiles.</a:t>
            </a:r>
          </a:p>
          <a:p>
            <a:r>
              <a:rPr lang="en-US"/>
              <a:t/>
            </a:r>
          </a:p>
          <a:p>
            <a:r>
              <a:rPr lang="en-US"/>
              <a:t>Tailor product suggestions in real time based on guest users' ongoing interactions.</a:t>
            </a:r>
          </a:p>
          <a:p>
            <a:r>
              <a:rPr lang="en-US"/>
              <a:t/>
            </a:r>
          </a:p>
          <a:p>
            <a:r>
              <a:rPr lang="en-US"/>
              <a:t> Applying collaborative filtering techniques to analyze the behavior of similar guest users.</a:t>
            </a:r>
          </a:p>
          <a:p>
            <a:r>
              <a:rPr lang="en-US"/>
              <a:t/>
            </a:r>
          </a:p>
          <a:p>
            <a:r>
              <a:rPr lang="en-US"/>
              <a:t> Start collecting data as soon as a guest user enters the platform.</a:t>
            </a:r>
          </a:p>
          <a:p>
            <a:r>
              <a:rPr lang="en-US"/>
              <a:t/>
            </a:r>
          </a:p>
          <a:p>
            <a:r>
              <a:rPr lang="en-US"/>
              <a:t> Recommendations evolve as guest users interact further.</a:t>
            </a:r>
          </a:p>
          <a:p>
            <a:r>
              <a:rPr lang="en-US"/>
              <a:t/>
            </a:r>
          </a:p>
          <a:p>
            <a:r>
              <a:rPr lang="en-US"/>
              <a:t>Capture relevant actions such as product views, clicks, time spent on pages, and interactions.</a:t>
            </a:r>
          </a:p>
          <a:p>
            <a:r>
              <a:rPr lang="en-US"/>
              <a:t/>
            </a:r>
          </a:p>
          <a:p>
            <a:r>
              <a:rPr lang="en-US"/>
              <a:t> Interactions are stored only for the session's duration.</a:t>
            </a:r>
          </a:p>
          <a:p>
            <a:r>
              <a:rPr lang="en-US"/>
              <a:t/>
            </a:r>
          </a:p>
          <a:p>
            <a:r>
              <a:rPr lang="en-US"/>
              <a:t>Use a Collaborative Filtering to present a curated list of popular and trending products list.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New Login Users:</a:t>
            </a:r>
          </a:p>
          <a:p>
            <a:r>
              <a:rPr lang="en-US"/>
              <a:t/>
            </a:r>
          </a:p>
          <a:p>
            <a:r>
              <a:rPr lang="en-US"/>
              <a:t>Challenges:</a:t>
            </a:r>
          </a:p>
          <a:p>
            <a:r>
              <a:rPr lang="en-US"/>
              <a:t/>
            </a:r>
          </a:p>
          <a:p>
            <a:r>
              <a:rPr lang="en-US"/>
              <a:t>Sparse User Data: Limited historical data for accurate recommendations.</a:t>
            </a:r>
          </a:p>
          <a:p>
            <a:r>
              <a:rPr lang="en-US"/>
              <a:t>Cold Start Problem: Lack of user behavior patterns in the system.</a:t>
            </a:r>
          </a:p>
          <a:p>
            <a:r>
              <a:rPr lang="en-US"/>
              <a:t/>
            </a:r>
          </a:p>
          <a:p>
            <a:r>
              <a:rPr lang="en-US"/>
              <a:t>Solutions:</a:t>
            </a:r>
          </a:p>
          <a:p>
            <a:r>
              <a:rPr lang="en-US"/>
              <a:t/>
            </a:r>
          </a:p>
          <a:p>
            <a:r>
              <a:rPr lang="en-US"/>
              <a:t>Popular Item Boost: Recommend popular items initially to engage users and gather preference data.</a:t>
            </a:r>
          </a:p>
          <a:p>
            <a:r>
              <a:rPr lang="en-US"/>
              <a:t/>
            </a:r>
          </a:p>
          <a:p>
            <a:r>
              <a:rPr lang="en-US"/>
              <a:t>Historical Users:</a:t>
            </a:r>
          </a:p>
          <a:p>
            <a:r>
              <a:rPr lang="en-US"/>
              <a:t/>
            </a:r>
          </a:p>
          <a:p>
            <a:r>
              <a:rPr lang="en-US"/>
              <a:t>Challenges:</a:t>
            </a:r>
          </a:p>
          <a:p>
            <a:r>
              <a:rPr lang="en-US"/>
              <a:t/>
            </a:r>
          </a:p>
          <a:p>
            <a:r>
              <a:rPr lang="en-US"/>
              <a:t>Data Volume: Large amount of historical data leading to potential noise.</a:t>
            </a:r>
          </a:p>
          <a:p>
            <a:r>
              <a:rPr lang="en-US"/>
              <a:t/>
            </a:r>
          </a:p>
          <a:p>
            <a:r>
              <a:rPr lang="en-US"/>
              <a:t>Solutions:</a:t>
            </a:r>
          </a:p>
          <a:p>
            <a:r>
              <a:rPr lang="en-US"/>
              <a:t/>
            </a:r>
          </a:p>
          <a:p>
            <a:r>
              <a:rPr lang="en-US"/>
              <a:t>Temporal Dynamics: </a:t>
            </a:r>
          </a:p>
          <a:p>
            <a:r>
              <a:rPr lang="en-US"/>
              <a:t>Apply time-decay weights to historical interactions to prioritize recent behavior in recommendations.</a:t>
            </a:r>
          </a:p>
          <a:p>
            <a:r>
              <a:rPr lang="en-US"/>
              <a:t/>
            </a:r>
          </a:p>
          <a:p>
            <a:r>
              <a:rPr lang="en-US"/>
              <a:t>Feature Weighting:</a:t>
            </a:r>
          </a:p>
          <a:p>
            <a:r>
              <a:rPr lang="en-US"/>
              <a:t> Adjust the influence of historical data based on item attributes and user preferences.</a:t>
            </a:r>
          </a:p>
          <a:p>
            <a:r>
              <a:rPr lang="en-US"/>
              <a:t/>
            </a:r>
          </a:p>
          <a:p>
            <a:r>
              <a:rPr lang="en-US"/>
              <a:t>Leveraging Clickstream Data:</a:t>
            </a:r>
          </a:p>
          <a:p>
            <a:r>
              <a:rPr lang="en-US"/>
              <a:t/>
            </a:r>
          </a:p>
          <a:p>
            <a:r>
              <a:rPr lang="en-US"/>
              <a:t>Utilizing user clickstream behavior for precise recommendations and better understanding of user preferences and intent.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Low Engagement Users:</a:t>
            </a:r>
          </a:p>
          <a:p>
            <a:r>
              <a:rPr lang="en-US"/>
              <a:t/>
            </a:r>
          </a:p>
          <a:p>
            <a:r>
              <a:rPr lang="en-US"/>
              <a:t>Challenges:</a:t>
            </a:r>
          </a:p>
          <a:p>
            <a:r>
              <a:rPr lang="en-US"/>
              <a:t/>
            </a:r>
          </a:p>
          <a:p>
            <a:r>
              <a:rPr lang="en-US"/>
              <a:t>Limited Interaction: Sparse or infrequent user actions to base recommendations on.</a:t>
            </a:r>
          </a:p>
          <a:p>
            <a:r>
              <a:rPr lang="en-US"/>
              <a:t>Incomplete User Profiles: Insufficient data for accurate understanding.</a:t>
            </a:r>
          </a:p>
          <a:p>
            <a:r>
              <a:rPr lang="en-US"/>
              <a:t/>
            </a:r>
          </a:p>
          <a:p>
            <a:r>
              <a:rPr lang="en-US"/>
              <a:t>Solutions:</a:t>
            </a:r>
          </a:p>
          <a:p>
            <a:r>
              <a:rPr lang="en-US"/>
              <a:t/>
            </a:r>
          </a:p>
          <a:p>
            <a:r>
              <a:rPr lang="en-US"/>
              <a:t>Neighborhood Models: Leverage user-item similarity to suggest items based on preferences of similar users.</a:t>
            </a:r>
          </a:p>
          <a:p>
            <a:r>
              <a:rPr lang="en-US"/>
              <a:t/>
            </a:r>
          </a:p>
          <a:p>
            <a:r>
              <a:rPr lang="en-US"/>
              <a:t>Collaborative Filtering: Incorporate item features to suggest products based on user interests.</a:t>
            </a:r>
          </a:p>
          <a:p>
            <a:r>
              <a:rPr lang="en-US"/>
              <a:t/>
            </a:r>
          </a:p>
          <a:p>
            <a:r>
              <a:rPr lang="en-US"/>
              <a:t>Realtime Clickstream also...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5.png" Type="http://schemas.openxmlformats.org/officeDocument/2006/relationships/image"/><Relationship Id="rId8" Target="../media/image6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7.jpe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7.jpe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mailto:yxp412@miami.edu" TargetMode="External" Type="http://schemas.openxmlformats.org/officeDocument/2006/relationships/hyperlink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5.png" Type="http://schemas.openxmlformats.org/officeDocument/2006/relationships/image"/><Relationship Id="rId6" Target="../media/image6.sv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7.jpe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8.png" Type="http://schemas.openxmlformats.org/officeDocument/2006/relationships/image"/><Relationship Id="rId7" Target="../media/image9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3897809" y="-245129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58092" y="1012190"/>
            <a:ext cx="14377827" cy="1911454"/>
            <a:chOff x="0" y="0"/>
            <a:chExt cx="19170436" cy="254860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0"/>
              <a:ext cx="19170436" cy="1714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141"/>
                </a:lnSpc>
              </a:pPr>
              <a:r>
                <a:rPr lang="en-US" sz="8451">
                  <a:solidFill>
                    <a:srgbClr val="000000"/>
                  </a:solidFill>
                  <a:latin typeface="Fira Sans Bold"/>
                </a:rPr>
                <a:t>MID-SEM  BTP PRESENTATION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936396"/>
              <a:ext cx="19170436" cy="6122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29"/>
                </a:lnSpc>
              </a:pPr>
              <a:r>
                <a:rPr lang="en-US" sz="2735">
                  <a:solidFill>
                    <a:srgbClr val="000000"/>
                  </a:solidFill>
                  <a:latin typeface="Fira Sans Light"/>
                </a:rPr>
                <a:t>25th September 2023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7250817"/>
            <a:ext cx="7261981" cy="15908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9"/>
              </a:lnSpc>
            </a:pPr>
            <a:r>
              <a:rPr lang="en-US" sz="2292">
                <a:solidFill>
                  <a:srgbClr val="000000"/>
                </a:solidFill>
                <a:latin typeface="Fira Sans Medium"/>
              </a:rPr>
              <a:t>GROUP :</a:t>
            </a:r>
          </a:p>
          <a:p>
            <a:pPr>
              <a:lnSpc>
                <a:spcPts val="3209"/>
              </a:lnSpc>
            </a:pPr>
            <a:r>
              <a:rPr lang="en-US" sz="2292">
                <a:solidFill>
                  <a:srgbClr val="000000"/>
                </a:solidFill>
                <a:latin typeface="Fira Sans Medium"/>
              </a:rPr>
              <a:t>Priyansh, Harsh, Saikrishna Lingam, Santu Dhali,  Rohan Kumar</a:t>
            </a:r>
          </a:p>
          <a:p>
            <a:pPr>
              <a:lnSpc>
                <a:spcPts val="320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576249"/>
            <a:ext cx="5046345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000000"/>
                </a:solidFill>
                <a:latin typeface="Fira Sans Light"/>
              </a:rPr>
              <a:t>CSE + ECE Department, IIIT Pune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5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6541510"/>
            <a:ext cx="4173289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699">
                <a:solidFill>
                  <a:srgbClr val="000000"/>
                </a:solidFill>
                <a:latin typeface="Canva Sans Bold"/>
              </a:rPr>
              <a:t>MENTOR : Dr. Anil Rajput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455390"/>
            <a:ext cx="16359736" cy="2639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12"/>
              </a:lnSpc>
            </a:pPr>
            <a:r>
              <a:rPr lang="en-US" sz="8677">
                <a:solidFill>
                  <a:srgbClr val="000000"/>
                </a:solidFill>
                <a:latin typeface="Fira Sans Bold"/>
              </a:rPr>
              <a:t>Personalized Recommendation with Realtime Clickstream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3553153" y="70146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73678" y="952500"/>
            <a:ext cx="8232029" cy="704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84"/>
              </a:lnSpc>
              <a:spcBef>
                <a:spcPct val="0"/>
              </a:spcBef>
            </a:pPr>
            <a:r>
              <a:rPr lang="en-US" sz="4131">
                <a:solidFill>
                  <a:srgbClr val="000000"/>
                </a:solidFill>
                <a:latin typeface="Quicksand Bold"/>
              </a:rPr>
              <a:t>DATASET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245151"/>
            <a:ext cx="16230600" cy="887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3120" indent="-276560" lvl="1">
              <a:lnSpc>
                <a:spcPts val="3586"/>
              </a:lnSpc>
              <a:buFont typeface="Arial"/>
              <a:buChar char="•"/>
            </a:pPr>
            <a:r>
              <a:rPr lang="en-US" sz="2561">
                <a:solidFill>
                  <a:srgbClr val="000000"/>
                </a:solidFill>
                <a:latin typeface="Montserrat Classic"/>
              </a:rPr>
              <a:t>We are using the existing data of products for the solution of coldstart problem from other platforms.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005045"/>
            <a:ext cx="16230600" cy="2230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86"/>
              </a:lnSpc>
            </a:pPr>
          </a:p>
          <a:p>
            <a:pPr marL="553120" indent="-276560" lvl="1">
              <a:lnSpc>
                <a:spcPts val="3586"/>
              </a:lnSpc>
              <a:buFont typeface="Arial"/>
              <a:buChar char="•"/>
            </a:pPr>
            <a:r>
              <a:rPr lang="en-US" sz="2561">
                <a:solidFill>
                  <a:srgbClr val="000000"/>
                </a:solidFill>
                <a:latin typeface="Montserrat Classic"/>
              </a:rPr>
              <a:t>We are using</a:t>
            </a:r>
            <a:r>
              <a:rPr lang="en-US" sz="2561">
                <a:solidFill>
                  <a:srgbClr val="000000"/>
                </a:solidFill>
                <a:latin typeface="Montserrat Classic"/>
              </a:rPr>
              <a:t> a dataset related to over 2 Million customer reviews and ratings of beauty-related products sold on their website. It contains the unique UserId (Customer Identification), the product ASIN (Amazon's unique product identification code for each product), Ratings (ranging from 1-5 based on customer satisfaction), and the Timestamp of the rating (in UNIX time)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3166" y="5700831"/>
            <a:ext cx="15913054" cy="1335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2703" indent="-276352" lvl="1">
              <a:lnSpc>
                <a:spcPts val="3583"/>
              </a:lnSpc>
              <a:spcBef>
                <a:spcPct val="0"/>
              </a:spcBef>
              <a:buFont typeface="Arial"/>
              <a:buChar char="•"/>
            </a:pPr>
            <a:r>
              <a:rPr lang="en-US" sz="2559">
                <a:solidFill>
                  <a:srgbClr val="000000"/>
                </a:solidFill>
                <a:latin typeface="Montserrat Classic"/>
              </a:rPr>
              <a:t>This dataset includes reviews (ratings, text, helpfulness votes), product metadata (descriptions, category information, price, brand, and image features), and links (also viewed/also bought graphs).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3166" y="7467283"/>
            <a:ext cx="16230600" cy="887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3120" indent="-276560" lvl="1">
              <a:lnSpc>
                <a:spcPts val="3586"/>
              </a:lnSpc>
              <a:buFont typeface="Arial"/>
              <a:buChar char="•"/>
            </a:pPr>
            <a:r>
              <a:rPr lang="en-US" sz="2561">
                <a:solidFill>
                  <a:srgbClr val="000000"/>
                </a:solidFill>
                <a:latin typeface="Montserrat Classic"/>
              </a:rPr>
              <a:t>By the time progresses through the clickstream data we are going to construct our own database.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3166" y="8786011"/>
            <a:ext cx="16230600" cy="887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53120" indent="-276560" lvl="1">
              <a:lnSpc>
                <a:spcPts val="3586"/>
              </a:lnSpc>
              <a:buFont typeface="Arial"/>
              <a:buChar char="•"/>
            </a:pPr>
            <a:r>
              <a:rPr lang="en-US" sz="2561">
                <a:solidFill>
                  <a:srgbClr val="000000"/>
                </a:solidFill>
                <a:latin typeface="Montserrat Classic"/>
              </a:rPr>
              <a:t>That Realtime generated data of adding to cart, viewing item, purchasing, reviewing will be added into the database.</a:t>
            </a:r>
          </a:p>
        </p:txBody>
      </p:sp>
    </p:spTree>
  </p:cSld>
  <p:clrMapOvr>
    <a:masterClrMapping/>
  </p:clrMapOvr>
  <p:transition spd="fast">
    <p:fade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95150" cy="10287000"/>
          </a:xfrm>
          <a:custGeom>
            <a:avLst/>
            <a:gdLst/>
            <a:ahLst/>
            <a:cxnLst/>
            <a:rect r="r" b="b" t="t" l="l"/>
            <a:pathLst>
              <a:path h="10287000" w="18295150">
                <a:moveTo>
                  <a:pt x="0" y="0"/>
                </a:moveTo>
                <a:lnTo>
                  <a:pt x="18295150" y="0"/>
                </a:lnTo>
                <a:lnTo>
                  <a:pt x="182951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5037" b="-50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4609" y="811368"/>
            <a:ext cx="15349530" cy="9220824"/>
          </a:xfrm>
          <a:custGeom>
            <a:avLst/>
            <a:gdLst/>
            <a:ahLst/>
            <a:cxnLst/>
            <a:rect r="r" b="b" t="t" l="l"/>
            <a:pathLst>
              <a:path h="9220824" w="15349530">
                <a:moveTo>
                  <a:pt x="0" y="0"/>
                </a:moveTo>
                <a:lnTo>
                  <a:pt x="15349530" y="0"/>
                </a:lnTo>
                <a:lnTo>
                  <a:pt x="15349530" y="9220823"/>
                </a:lnTo>
                <a:lnTo>
                  <a:pt x="0" y="92208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2831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174462"/>
            <a:ext cx="6250535" cy="5638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</a:pPr>
            <a:r>
              <a:rPr lang="en-US" sz="3299">
                <a:solidFill>
                  <a:srgbClr val="000000"/>
                </a:solidFill>
                <a:latin typeface="Quicksand Bold"/>
              </a:rPr>
              <a:t>Proposed Methodology:</a:t>
            </a:r>
          </a:p>
        </p:txBody>
      </p:sp>
    </p:spTree>
  </p:cSld>
  <p:clrMapOvr>
    <a:masterClrMapping/>
  </p:clrMapOvr>
  <p:transition spd="fast">
    <p:fade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7150" y="0"/>
            <a:ext cx="18295150" cy="10287000"/>
          </a:xfrm>
          <a:custGeom>
            <a:avLst/>
            <a:gdLst/>
            <a:ahLst/>
            <a:cxnLst/>
            <a:rect r="r" b="b" t="t" l="l"/>
            <a:pathLst>
              <a:path h="10287000" w="18295150">
                <a:moveTo>
                  <a:pt x="0" y="0"/>
                </a:moveTo>
                <a:lnTo>
                  <a:pt x="18295150" y="0"/>
                </a:lnTo>
                <a:lnTo>
                  <a:pt x="182951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5037" b="-50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06072" y="1028700"/>
            <a:ext cx="17075857" cy="8722791"/>
          </a:xfrm>
          <a:custGeom>
            <a:avLst/>
            <a:gdLst/>
            <a:ahLst/>
            <a:cxnLst/>
            <a:rect r="r" b="b" t="t" l="l"/>
            <a:pathLst>
              <a:path h="8722791" w="17075857">
                <a:moveTo>
                  <a:pt x="0" y="0"/>
                </a:moveTo>
                <a:lnTo>
                  <a:pt x="17075856" y="0"/>
                </a:lnTo>
                <a:lnTo>
                  <a:pt x="17075856" y="8722791"/>
                </a:lnTo>
                <a:lnTo>
                  <a:pt x="0" y="87227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06072" y="584830"/>
            <a:ext cx="4499939" cy="741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71"/>
              </a:lnSpc>
            </a:pPr>
            <a:r>
              <a:rPr lang="en-US" sz="5571">
                <a:solidFill>
                  <a:srgbClr val="111111"/>
                </a:solidFill>
                <a:latin typeface="Quicksand Bold"/>
              </a:rPr>
              <a:t>USE CASES</a:t>
            </a:r>
          </a:p>
        </p:txBody>
      </p:sp>
    </p:spTree>
  </p:cSld>
  <p:clrMapOvr>
    <a:masterClrMapping/>
  </p:clrMapOvr>
  <p:transition spd="fast">
    <p:fade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3897809" y="-245129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47454" y="461084"/>
            <a:ext cx="14944401" cy="61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4"/>
              </a:lnSpc>
              <a:spcBef>
                <a:spcPct val="0"/>
              </a:spcBef>
            </a:pPr>
            <a:r>
              <a:rPr lang="en-US" sz="3631">
                <a:solidFill>
                  <a:srgbClr val="000000"/>
                </a:solidFill>
                <a:latin typeface="More Sugar"/>
              </a:rPr>
              <a:t>RESULT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67089" y="1397415"/>
            <a:ext cx="5066463" cy="414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  <a:spcBef>
                <a:spcPct val="0"/>
              </a:spcBef>
            </a:pPr>
            <a:r>
              <a:rPr lang="en-US" sz="2431">
                <a:solidFill>
                  <a:srgbClr val="000000"/>
                </a:solidFill>
                <a:latin typeface="More Sugar"/>
              </a:rPr>
              <a:t>CLICK-THROUGH RATE: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20909" y="1897619"/>
            <a:ext cx="14981115" cy="1841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2126">
                <a:solidFill>
                  <a:srgbClr val="000000"/>
                </a:solidFill>
                <a:latin typeface="Montserrat Classic Bold"/>
              </a:rPr>
              <a:t>CTR = (NUMBER OF CLICKED ITEMS) / (TOTAL NUMBER OF RECOMMENDED ITEMS)</a:t>
            </a:r>
          </a:p>
          <a:p>
            <a:pPr>
              <a:lnSpc>
                <a:spcPts val="2976"/>
              </a:lnSpc>
            </a:pPr>
            <a:r>
              <a:rPr lang="en-US" sz="2126">
                <a:solidFill>
                  <a:srgbClr val="000000"/>
                </a:solidFill>
                <a:latin typeface="Montserrat Classic"/>
              </a:rPr>
              <a:t>PERCENTAGE OF CLICKS ON RECOMMENDATIONS. MEASURES RECOMMENDATION EFFECTIVENESS.</a:t>
            </a:r>
          </a:p>
          <a:p>
            <a:pPr>
              <a:lnSpc>
                <a:spcPts val="2976"/>
              </a:lnSpc>
            </a:pPr>
            <a:r>
              <a:rPr lang="en-US" sz="2126">
                <a:solidFill>
                  <a:srgbClr val="000000"/>
                </a:solidFill>
                <a:latin typeface="Montserrat Classic"/>
              </a:rPr>
              <a:t>CTR STANDS AT 1.18, IMPLYING ABOUT 1.18 CLICKS PER 100 RECOMMENDATIONS. IT GAUGES ENGAGEMENT; INDUSTRY BENCHMARKS CONTEXTUALIZE PERFORMANCE.</a:t>
            </a:r>
          </a:p>
          <a:p>
            <a:pPr>
              <a:lnSpc>
                <a:spcPts val="2976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217512" y="3653359"/>
            <a:ext cx="5066463" cy="414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  <a:spcBef>
                <a:spcPct val="0"/>
              </a:spcBef>
            </a:pPr>
            <a:r>
              <a:rPr lang="en-US" sz="2431">
                <a:solidFill>
                  <a:srgbClr val="000000"/>
                </a:solidFill>
                <a:latin typeface="More Sugar"/>
              </a:rPr>
              <a:t>DIVERSITY SCORE: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20909" y="4155133"/>
            <a:ext cx="15411518" cy="146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2126">
                <a:solidFill>
                  <a:srgbClr val="000000"/>
                </a:solidFill>
                <a:latin typeface="Montserrat Classic"/>
              </a:rPr>
              <a:t>THE </a:t>
            </a:r>
            <a:r>
              <a:rPr lang="en-US" sz="2126">
                <a:solidFill>
                  <a:srgbClr val="000000"/>
                </a:solidFill>
                <a:latin typeface="Montserrat Classic Bold"/>
              </a:rPr>
              <a:t>COSINE SIMILARITY BETWEEN THE VECTORS REPRESENTING THE CLICKED ITEMS</a:t>
            </a:r>
            <a:r>
              <a:rPr lang="en-US" sz="2126">
                <a:solidFill>
                  <a:srgbClr val="000000"/>
                </a:solidFill>
                <a:latin typeface="Montserrat Classic"/>
              </a:rPr>
              <a:t>' ATTRIBUTES OR EMBEDDINGS. </a:t>
            </a:r>
            <a:r>
              <a:rPr lang="en-US" sz="2126">
                <a:solidFill>
                  <a:srgbClr val="000000"/>
                </a:solidFill>
                <a:latin typeface="Montserrat Classic"/>
              </a:rPr>
              <a:t>WITH A </a:t>
            </a:r>
            <a:r>
              <a:rPr lang="en-US" sz="2126">
                <a:solidFill>
                  <a:srgbClr val="000000"/>
                </a:solidFill>
                <a:latin typeface="Montserrat Classic Bold"/>
              </a:rPr>
              <a:t>DIVERSITY SCORE OF 0.23</a:t>
            </a:r>
            <a:r>
              <a:rPr lang="en-US" sz="2126">
                <a:solidFill>
                  <a:srgbClr val="000000"/>
                </a:solidFill>
                <a:latin typeface="Montserrat Classic"/>
              </a:rPr>
              <a:t>, CLICKED ITEMS SHOW REASONABLE ATTRIBUTE AND EMBEDDING DIVERSITY. HOWEVER, ASSESSING QUALITY REQUIRES CONTEXT ON TYPICAL DIVERSITY SCORE RANGES IN THE DATASET.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20909" y="6525378"/>
            <a:ext cx="15411518" cy="1098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2126">
                <a:solidFill>
                  <a:srgbClr val="000000"/>
                </a:solidFill>
                <a:latin typeface="Montserrat Classic Bold"/>
              </a:rPr>
              <a:t>PCDI = (CTR * WEIGHT OF CTR) + (DIVERSITY SCORE * WEIGHT OF DIVERSITY)</a:t>
            </a:r>
          </a:p>
          <a:p>
            <a:pPr>
              <a:lnSpc>
                <a:spcPts val="2976"/>
              </a:lnSpc>
            </a:pPr>
            <a:r>
              <a:rPr lang="en-US" sz="2126">
                <a:solidFill>
                  <a:srgbClr val="000000"/>
                </a:solidFill>
                <a:latin typeface="Montserrat Classic Bold"/>
              </a:rPr>
              <a:t>PCDI AT 1.08 </a:t>
            </a:r>
            <a:r>
              <a:rPr lang="en-US" sz="2126">
                <a:solidFill>
                  <a:srgbClr val="000000"/>
                </a:solidFill>
                <a:latin typeface="Montserrat Classic"/>
              </a:rPr>
              <a:t>COMBINES CTR AND DIVERSITY SCORE, REFLECTING SYSTEM EFFECTIVENESS IN DIVERSE, ENGAGING SUGGESTIONS. WEIGHT ALLOCATION INSIGHT IS CRUCIAL FOR ACCURATE INTERPRETATION.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7089" y="5987073"/>
            <a:ext cx="10287169" cy="414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  <a:spcBef>
                <a:spcPct val="0"/>
              </a:spcBef>
            </a:pPr>
            <a:r>
              <a:rPr lang="en-US" sz="2431">
                <a:solidFill>
                  <a:srgbClr val="000000"/>
                </a:solidFill>
                <a:latin typeface="More Sugar"/>
              </a:rPr>
              <a:t>PERSONALIZED CLICK-THROUGH DIVERSITY INDEX (PCDI):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7089" y="7909642"/>
            <a:ext cx="5066463" cy="414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4"/>
              </a:lnSpc>
              <a:spcBef>
                <a:spcPct val="0"/>
              </a:spcBef>
            </a:pPr>
            <a:r>
              <a:rPr lang="en-US" sz="2431">
                <a:solidFill>
                  <a:srgbClr val="000000"/>
                </a:solidFill>
                <a:latin typeface="More Sugar"/>
              </a:rPr>
              <a:t>MODEL PERFORMANCE: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05708" y="8436721"/>
            <a:ext cx="15411518" cy="1469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2126">
                <a:solidFill>
                  <a:srgbClr val="000000"/>
                </a:solidFill>
                <a:latin typeface="Montserrat Classic"/>
              </a:rPr>
              <a:t>PCDI COMBINES CTR AND DIVERSITY SCORE USING WEIGHTS.</a:t>
            </a:r>
          </a:p>
          <a:p>
            <a:pPr>
              <a:lnSpc>
                <a:spcPts val="2976"/>
              </a:lnSpc>
            </a:pPr>
            <a:r>
              <a:rPr lang="en-US" sz="2126">
                <a:solidFill>
                  <a:srgbClr val="000000"/>
                </a:solidFill>
                <a:latin typeface="Montserrat Classic"/>
              </a:rPr>
              <a:t>Balanced PCDI suggests a good mix of engagement and diversity.</a:t>
            </a:r>
          </a:p>
          <a:p>
            <a:pPr>
              <a:lnSpc>
                <a:spcPts val="2976"/>
              </a:lnSpc>
            </a:pPr>
            <a:r>
              <a:rPr lang="en-US" sz="2126">
                <a:solidFill>
                  <a:srgbClr val="000000"/>
                </a:solidFill>
                <a:latin typeface="Montserrat Classic Bold"/>
              </a:rPr>
              <a:t>PCDI &gt; 1</a:t>
            </a:r>
            <a:r>
              <a:rPr lang="en-US" sz="2126">
                <a:solidFill>
                  <a:srgbClr val="000000"/>
                </a:solidFill>
                <a:latin typeface="Montserrat Classic"/>
              </a:rPr>
              <a:t> indicates favorable performance.</a:t>
            </a:r>
          </a:p>
          <a:p>
            <a:pPr>
              <a:lnSpc>
                <a:spcPts val="2976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525861">
            <a:off x="8777887" y="-2612009"/>
            <a:ext cx="13709384" cy="13709384"/>
          </a:xfrm>
          <a:custGeom>
            <a:avLst/>
            <a:gdLst/>
            <a:ahLst/>
            <a:cxnLst/>
            <a:rect r="r" b="b" t="t" l="l"/>
            <a:pathLst>
              <a:path h="13709384" w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143576" y="3025111"/>
            <a:ext cx="10144424" cy="5816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76"/>
              </a:lnSpc>
            </a:pPr>
            <a:r>
              <a:rPr lang="en-US" sz="2769">
                <a:solidFill>
                  <a:srgbClr val="000000"/>
                </a:solidFill>
                <a:latin typeface="Montserrat Classic Bold"/>
              </a:rPr>
              <a:t>BANDIT FOR MODEL EVALUATION:</a:t>
            </a:r>
            <a:r>
              <a:rPr lang="en-US" sz="2769">
                <a:solidFill>
                  <a:srgbClr val="000000"/>
                </a:solidFill>
                <a:latin typeface="Montserrat Classic Bold"/>
              </a:rPr>
              <a:t> </a:t>
            </a:r>
          </a:p>
          <a:p>
            <a:pPr>
              <a:lnSpc>
                <a:spcPts val="3876"/>
              </a:lnSpc>
            </a:pPr>
            <a:r>
              <a:rPr lang="en-US" sz="2769">
                <a:solidFill>
                  <a:srgbClr val="000000"/>
                </a:solidFill>
                <a:latin typeface="Montserrat Classic"/>
              </a:rPr>
              <a:t>Implementing bandit algorithms for enhanced model evaluation and experimentation.</a:t>
            </a:r>
          </a:p>
          <a:p>
            <a:pPr>
              <a:lnSpc>
                <a:spcPts val="3876"/>
              </a:lnSpc>
            </a:pPr>
          </a:p>
          <a:p>
            <a:pPr>
              <a:lnSpc>
                <a:spcPts val="3876"/>
              </a:lnSpc>
            </a:pPr>
            <a:r>
              <a:rPr lang="en-US" sz="2769">
                <a:solidFill>
                  <a:srgbClr val="000000"/>
                </a:solidFill>
                <a:latin typeface="Montserrat Classic Bold"/>
              </a:rPr>
              <a:t>HYBRID RECOMMENDER ALGORITHM:</a:t>
            </a:r>
          </a:p>
          <a:p>
            <a:pPr>
              <a:lnSpc>
                <a:spcPts val="3876"/>
              </a:lnSpc>
            </a:pPr>
            <a:r>
              <a:rPr lang="en-US" sz="2769">
                <a:solidFill>
                  <a:srgbClr val="000000"/>
                </a:solidFill>
                <a:latin typeface="Montserrat Classic"/>
              </a:rPr>
              <a:t>Integrating content-based methods with collaborative filtering for enhanced recommendation quality and personalization.</a:t>
            </a:r>
          </a:p>
          <a:p>
            <a:pPr>
              <a:lnSpc>
                <a:spcPts val="3876"/>
              </a:lnSpc>
            </a:pPr>
          </a:p>
          <a:p>
            <a:pPr>
              <a:lnSpc>
                <a:spcPts val="3876"/>
              </a:lnSpc>
            </a:pPr>
            <a:r>
              <a:rPr lang="en-US" sz="2769">
                <a:solidFill>
                  <a:srgbClr val="000000"/>
                </a:solidFill>
                <a:latin typeface="Montserrat Classic Bold"/>
              </a:rPr>
              <a:t>MLOPS INTEGRATION:</a:t>
            </a:r>
          </a:p>
          <a:p>
            <a:pPr>
              <a:lnSpc>
                <a:spcPts val="3876"/>
              </a:lnSpc>
            </a:pPr>
            <a:r>
              <a:rPr lang="en-US" sz="2769">
                <a:solidFill>
                  <a:srgbClr val="000000"/>
                </a:solidFill>
                <a:latin typeface="Montserrat Classic"/>
              </a:rPr>
              <a:t>Deploy and manage the system across diverse e-commerce applications using MLOps practices.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143576" y="1188007"/>
            <a:ext cx="7189514" cy="1155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51"/>
              </a:lnSpc>
              <a:spcBef>
                <a:spcPct val="0"/>
              </a:spcBef>
            </a:pPr>
            <a:r>
              <a:rPr lang="en-US" sz="6822">
                <a:solidFill>
                  <a:srgbClr val="000000"/>
                </a:solidFill>
                <a:latin typeface="Quicksand Bold"/>
              </a:rPr>
              <a:t>FUTURE SCOPE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8532740">
            <a:off x="-2703495" y="7048838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1078" y="1188007"/>
            <a:ext cx="7189514" cy="1155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51"/>
              </a:lnSpc>
              <a:spcBef>
                <a:spcPct val="0"/>
              </a:spcBef>
            </a:pPr>
            <a:r>
              <a:rPr lang="en-US" sz="6822">
                <a:solidFill>
                  <a:srgbClr val="000000"/>
                </a:solidFill>
                <a:latin typeface="Quicksand Bold"/>
              </a:rPr>
              <a:t>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1078" y="2650551"/>
            <a:ext cx="7189514" cy="7132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92590" indent="-246295" lvl="1">
              <a:lnSpc>
                <a:spcPts val="3194"/>
              </a:lnSpc>
              <a:buFont typeface="Arial"/>
              <a:buChar char="•"/>
            </a:pPr>
            <a:r>
              <a:rPr lang="en-US" sz="2281">
                <a:solidFill>
                  <a:srgbClr val="000000"/>
                </a:solidFill>
                <a:latin typeface="Montserrat Classic Bold"/>
              </a:rPr>
              <a:t>Algorithm Selection</a:t>
            </a:r>
            <a:r>
              <a:rPr lang="en-US" sz="2281">
                <a:solidFill>
                  <a:srgbClr val="000000"/>
                </a:solidFill>
                <a:latin typeface="Montserrat Classic Bold"/>
              </a:rPr>
              <a:t>:</a:t>
            </a:r>
            <a:r>
              <a:rPr lang="en-US" sz="2281">
                <a:solidFill>
                  <a:srgbClr val="000000"/>
                </a:solidFill>
                <a:latin typeface="Montserrat Classic"/>
              </a:rPr>
              <a:t> After reviewing various filtering techniques and recommender system algorithms, we have chosen collaborative filtering due to its widespread use and effectiveness.</a:t>
            </a:r>
          </a:p>
          <a:p>
            <a:pPr>
              <a:lnSpc>
                <a:spcPts val="3194"/>
              </a:lnSpc>
            </a:pPr>
          </a:p>
          <a:p>
            <a:pPr marL="492590" indent="-246295" lvl="1">
              <a:lnSpc>
                <a:spcPts val="3194"/>
              </a:lnSpc>
              <a:buFont typeface="Arial"/>
              <a:buChar char="•"/>
            </a:pPr>
            <a:r>
              <a:rPr lang="en-US" sz="2281">
                <a:solidFill>
                  <a:srgbClr val="000000"/>
                </a:solidFill>
                <a:latin typeface="Montserrat Classic Bold"/>
              </a:rPr>
              <a:t>Data Collection Technology:</a:t>
            </a:r>
            <a:r>
              <a:rPr lang="en-US" sz="2281">
                <a:solidFill>
                  <a:srgbClr val="000000"/>
                </a:solidFill>
                <a:latin typeface="Montserrat Classic"/>
              </a:rPr>
              <a:t> We have identified Apache Kafka as the technology of choice for gathering clickstream data, ensuring real-time data ingestion and robust data processing capabilities.</a:t>
            </a:r>
          </a:p>
          <a:p>
            <a:pPr>
              <a:lnSpc>
                <a:spcPts val="3194"/>
              </a:lnSpc>
            </a:pPr>
          </a:p>
          <a:p>
            <a:pPr marL="492590" indent="-246295" lvl="1">
              <a:lnSpc>
                <a:spcPts val="3194"/>
              </a:lnSpc>
              <a:buFont typeface="Arial"/>
              <a:buChar char="•"/>
            </a:pPr>
            <a:r>
              <a:rPr lang="en-US" sz="2281">
                <a:solidFill>
                  <a:srgbClr val="000000"/>
                </a:solidFill>
                <a:latin typeface="Montserrat Classic Bold"/>
              </a:rPr>
              <a:t>Strategic Decision:</a:t>
            </a:r>
            <a:r>
              <a:rPr lang="en-US" sz="2281">
                <a:solidFill>
                  <a:srgbClr val="000000"/>
                </a:solidFill>
                <a:latin typeface="Montserrat Classic"/>
              </a:rPr>
              <a:t> The combination of collaborative filtering and Apache Kafka positions us to build a robust recommendation system that leverages user behavior data efficiently, enhancing our ability to provide personalized recommendations.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525861">
            <a:off x="8777887" y="-2612009"/>
            <a:ext cx="13709384" cy="13709384"/>
          </a:xfrm>
          <a:custGeom>
            <a:avLst/>
            <a:gdLst/>
            <a:ahLst/>
            <a:cxnLst/>
            <a:rect r="r" b="b" t="t" l="l"/>
            <a:pathLst>
              <a:path h="13709384" w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75921" y="398843"/>
            <a:ext cx="7110543" cy="1209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Quicksand"/>
              </a:rPr>
              <a:t>GLOSSARY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8532740">
            <a:off x="-2703495" y="7048838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61208" y="1690123"/>
            <a:ext cx="7822755" cy="8037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26839" indent="-213420" lvl="1">
              <a:lnSpc>
                <a:spcPts val="2767"/>
              </a:lnSpc>
              <a:buFont typeface="Arial"/>
              <a:buChar char="•"/>
            </a:pPr>
            <a:r>
              <a:rPr lang="en-US" sz="1977">
                <a:solidFill>
                  <a:srgbClr val="000000"/>
                </a:solidFill>
                <a:latin typeface="Montserrat Classic Bold"/>
              </a:rPr>
              <a:t>APACHE KAFKA: </a:t>
            </a:r>
            <a:r>
              <a:rPr lang="en-US" sz="1977">
                <a:solidFill>
                  <a:srgbClr val="000000"/>
                </a:solidFill>
                <a:latin typeface="Montserrat Classic"/>
              </a:rPr>
              <a:t>DISTRIBUTED EVENT STREAMING PLATFORM FOR REAL-TIME DATA PROCESSING. CAPTURES INTERACTIONS FOR DYNAMIC RECOMMENDATIONS.</a:t>
            </a:r>
          </a:p>
          <a:p>
            <a:pPr>
              <a:lnSpc>
                <a:spcPts val="2627"/>
              </a:lnSpc>
            </a:pPr>
          </a:p>
          <a:p>
            <a:pPr marL="405250" indent="-202625" lvl="1">
              <a:lnSpc>
                <a:spcPts val="2627"/>
              </a:lnSpc>
              <a:buFont typeface="Arial"/>
              <a:buChar char="•"/>
            </a:pPr>
            <a:r>
              <a:rPr lang="en-US" sz="1877">
                <a:solidFill>
                  <a:srgbClr val="000000"/>
                </a:solidFill>
                <a:latin typeface="Montserrat Classic Bold"/>
              </a:rPr>
              <a:t>CLICK-THROUGH RATE (CTR):</a:t>
            </a:r>
            <a:r>
              <a:rPr lang="en-US" sz="1877">
                <a:solidFill>
                  <a:srgbClr val="000000"/>
                </a:solidFill>
                <a:latin typeface="Montserrat Classic"/>
              </a:rPr>
              <a:t> PERCENTAGE OF CLICKS ON RECOMMENDATIONS. MEASURES RECOMMENDATION EFFECTIVENESS.</a:t>
            </a:r>
          </a:p>
          <a:p>
            <a:pPr>
              <a:lnSpc>
                <a:spcPts val="2627"/>
              </a:lnSpc>
            </a:pPr>
          </a:p>
          <a:p>
            <a:pPr marL="405250" indent="-202625" lvl="1">
              <a:lnSpc>
                <a:spcPts val="2627"/>
              </a:lnSpc>
              <a:buFont typeface="Arial"/>
              <a:buChar char="•"/>
            </a:pPr>
            <a:r>
              <a:rPr lang="en-US" sz="1877">
                <a:solidFill>
                  <a:srgbClr val="000000"/>
                </a:solidFill>
                <a:latin typeface="Montserrat Classic Bold"/>
              </a:rPr>
              <a:t>CLICKSTREAM DATA:</a:t>
            </a:r>
            <a:r>
              <a:rPr lang="en-US" sz="1877">
                <a:solidFill>
                  <a:srgbClr val="000000"/>
                </a:solidFill>
                <a:latin typeface="Montserrat Classic"/>
              </a:rPr>
              <a:t> USER INTERACTIONS DATA—CLICKS, VIEWS, SEARCHES, PURCHASES. CAPTURES BEHAVIOR FOR INSIGHTS.</a:t>
            </a:r>
          </a:p>
          <a:p>
            <a:pPr>
              <a:lnSpc>
                <a:spcPts val="2627"/>
              </a:lnSpc>
            </a:pPr>
          </a:p>
          <a:p>
            <a:pPr marL="405250" indent="-202625" lvl="1">
              <a:lnSpc>
                <a:spcPts val="2627"/>
              </a:lnSpc>
              <a:buFont typeface="Arial"/>
              <a:buChar char="•"/>
            </a:pPr>
            <a:r>
              <a:rPr lang="en-US" sz="1877">
                <a:solidFill>
                  <a:srgbClr val="000000"/>
                </a:solidFill>
                <a:latin typeface="Montserrat Classic Bold"/>
              </a:rPr>
              <a:t>COLD START:</a:t>
            </a:r>
            <a:r>
              <a:rPr lang="en-US" sz="1877">
                <a:solidFill>
                  <a:srgbClr val="000000"/>
                </a:solidFill>
                <a:latin typeface="Montserrat Classic"/>
              </a:rPr>
              <a:t> CHALLENGE WHEN NEW USERS/ITEMS HAVE LIMITED HISTORY. ADDRESSED WITH TAILORED STRATEGIES.</a:t>
            </a:r>
          </a:p>
          <a:p>
            <a:pPr>
              <a:lnSpc>
                <a:spcPts val="2627"/>
              </a:lnSpc>
            </a:pPr>
          </a:p>
          <a:p>
            <a:pPr marL="405250" indent="-202625" lvl="1">
              <a:lnSpc>
                <a:spcPts val="2627"/>
              </a:lnSpc>
              <a:buFont typeface="Arial"/>
              <a:buChar char="•"/>
            </a:pPr>
            <a:r>
              <a:rPr lang="en-US" sz="1877">
                <a:solidFill>
                  <a:srgbClr val="000000"/>
                </a:solidFill>
                <a:latin typeface="Montserrat Classic Bold"/>
              </a:rPr>
              <a:t>Collaborative Filtering (CF):</a:t>
            </a:r>
            <a:r>
              <a:rPr lang="en-US" sz="1877">
                <a:solidFill>
                  <a:srgbClr val="000000"/>
                </a:solidFill>
                <a:latin typeface="Montserrat Classic"/>
              </a:rPr>
              <a:t> </a:t>
            </a:r>
            <a:r>
              <a:rPr lang="en-US" sz="1877">
                <a:solidFill>
                  <a:srgbClr val="000000"/>
                </a:solidFill>
                <a:latin typeface="Montserrat Classic"/>
              </a:rPr>
              <a:t>Predicts user preferences based on similar users' behaviors. It personalizes recommendations by identifying interaction patterns.</a:t>
            </a:r>
          </a:p>
          <a:p>
            <a:pPr>
              <a:lnSpc>
                <a:spcPts val="2627"/>
              </a:lnSpc>
            </a:pPr>
          </a:p>
          <a:p>
            <a:pPr marL="405250" indent="-202625" lvl="1">
              <a:lnSpc>
                <a:spcPts val="2627"/>
              </a:lnSpc>
              <a:buFont typeface="Arial"/>
              <a:buChar char="•"/>
            </a:pPr>
            <a:r>
              <a:rPr lang="en-US" sz="1877">
                <a:solidFill>
                  <a:srgbClr val="000000"/>
                </a:solidFill>
                <a:latin typeface="Montserrat Classic Bold"/>
              </a:rPr>
              <a:t>DIVERSITY SCORE:</a:t>
            </a:r>
            <a:r>
              <a:rPr lang="en-US" sz="1877">
                <a:solidFill>
                  <a:srgbClr val="000000"/>
                </a:solidFill>
                <a:latin typeface="Montserrat Classic"/>
              </a:rPr>
              <a:t> QUANTIFIES RECOMMENDATION VARIETY, CONSIDERING DIFFERENCES BETWEEN ITEMS.</a:t>
            </a:r>
          </a:p>
          <a:p>
            <a:pPr>
              <a:lnSpc>
                <a:spcPts val="2627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776508" y="1211408"/>
            <a:ext cx="8984054" cy="84796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4301" indent="-192151" lvl="1">
              <a:lnSpc>
                <a:spcPts val="2491"/>
              </a:lnSpc>
              <a:buFont typeface="Arial"/>
              <a:buChar char="•"/>
            </a:pPr>
            <a:r>
              <a:rPr lang="en-US" sz="1779">
                <a:solidFill>
                  <a:srgbClr val="000000"/>
                </a:solidFill>
                <a:latin typeface="Montserrat Classic Bold"/>
              </a:rPr>
              <a:t>FEEDBACK LOOP: </a:t>
            </a:r>
            <a:r>
              <a:rPr lang="en-US" sz="1779">
                <a:solidFill>
                  <a:srgbClr val="000000"/>
                </a:solidFill>
                <a:latin typeface="Montserrat Classic"/>
              </a:rPr>
              <a:t>SYSTEM REINFORCING SIMILAR ITEMS BASED ON PAST INTERACTIONS. MAY LIMIT VARIETY.</a:t>
            </a:r>
          </a:p>
          <a:p>
            <a:pPr>
              <a:lnSpc>
                <a:spcPts val="2491"/>
              </a:lnSpc>
            </a:pPr>
          </a:p>
          <a:p>
            <a:pPr marL="384301" indent="-192151" lvl="1">
              <a:lnSpc>
                <a:spcPts val="2491"/>
              </a:lnSpc>
              <a:buFont typeface="Arial"/>
              <a:buChar char="•"/>
            </a:pPr>
            <a:r>
              <a:rPr lang="en-US" sz="1779">
                <a:solidFill>
                  <a:srgbClr val="000000"/>
                </a:solidFill>
                <a:latin typeface="Montserrat Classic Bold"/>
              </a:rPr>
              <a:t>K-NEAREST NEIGHBORS (KNN): </a:t>
            </a:r>
            <a:r>
              <a:rPr lang="en-US" sz="1779">
                <a:solidFill>
                  <a:srgbClr val="000000"/>
                </a:solidFill>
                <a:latin typeface="Montserrat Classic"/>
              </a:rPr>
              <a:t>A CLASSIFICATION ALGORITHM THAT FINDS SIMILAR USERS OR ITEMS. RECOMMENDS BASED ON HISTORICAL INTERACTIONS.</a:t>
            </a:r>
          </a:p>
          <a:p>
            <a:pPr>
              <a:lnSpc>
                <a:spcPts val="2491"/>
              </a:lnSpc>
            </a:pPr>
          </a:p>
          <a:p>
            <a:pPr marL="384301" indent="-192151" lvl="1">
              <a:lnSpc>
                <a:spcPts val="2491"/>
              </a:lnSpc>
              <a:buFont typeface="Arial"/>
              <a:buChar char="•"/>
            </a:pPr>
            <a:r>
              <a:rPr lang="en-US" sz="1779">
                <a:solidFill>
                  <a:srgbClr val="000000"/>
                </a:solidFill>
                <a:latin typeface="Montserrat Classic Bold"/>
              </a:rPr>
              <a:t>MATRIX FACTORIZATION: </a:t>
            </a:r>
            <a:r>
              <a:rPr lang="en-US" sz="1779">
                <a:solidFill>
                  <a:srgbClr val="000000"/>
                </a:solidFill>
                <a:latin typeface="Montserrat Classic"/>
              </a:rPr>
              <a:t>DECOMPOSES USER-ITEM INTERACTION MATRICES INTO LATENT FACTORS, REVEALING HIDDEN PATTERNS IN RECOMMENDER SYSTEMS.</a:t>
            </a:r>
          </a:p>
          <a:p>
            <a:pPr>
              <a:lnSpc>
                <a:spcPts val="2491"/>
              </a:lnSpc>
            </a:pPr>
          </a:p>
          <a:p>
            <a:pPr marL="384301" indent="-192151" lvl="1">
              <a:lnSpc>
                <a:spcPts val="2491"/>
              </a:lnSpc>
              <a:buFont typeface="Arial"/>
              <a:buChar char="•"/>
            </a:pPr>
            <a:r>
              <a:rPr lang="en-US" sz="1779">
                <a:solidFill>
                  <a:srgbClr val="000000"/>
                </a:solidFill>
                <a:latin typeface="Montserrat Classic Bold"/>
              </a:rPr>
              <a:t>PERSONALIZATION: </a:t>
            </a:r>
            <a:r>
              <a:rPr lang="en-US" sz="1779">
                <a:solidFill>
                  <a:srgbClr val="000000"/>
                </a:solidFill>
                <a:latin typeface="Montserrat Classic"/>
              </a:rPr>
              <a:t>ADAPTING RECOMMENDATIONS BASED ON USER PREFERENCES AND ACTIONS.</a:t>
            </a:r>
          </a:p>
          <a:p>
            <a:pPr>
              <a:lnSpc>
                <a:spcPts val="2491"/>
              </a:lnSpc>
            </a:pPr>
          </a:p>
          <a:p>
            <a:pPr marL="384301" indent="-192151" lvl="1">
              <a:lnSpc>
                <a:spcPts val="2491"/>
              </a:lnSpc>
              <a:buFont typeface="Arial"/>
              <a:buChar char="•"/>
            </a:pPr>
            <a:r>
              <a:rPr lang="en-US" sz="1779">
                <a:solidFill>
                  <a:srgbClr val="000000"/>
                </a:solidFill>
                <a:latin typeface="Montserrat Classic Bold"/>
              </a:rPr>
              <a:t>PERSONALIZED CLICK-THROUGH DIVERSITY INDEX (PCDI): </a:t>
            </a:r>
            <a:r>
              <a:rPr lang="en-US" sz="1779">
                <a:solidFill>
                  <a:srgbClr val="000000"/>
                </a:solidFill>
                <a:latin typeface="Montserrat Classic"/>
              </a:rPr>
              <a:t>METRIC COMBINING ENGAGEMENT AND DIVERSITY TO EVALUATE RECOMMENDATIONS HOLISTICALLY.</a:t>
            </a:r>
          </a:p>
          <a:p>
            <a:pPr>
              <a:lnSpc>
                <a:spcPts val="2491"/>
              </a:lnSpc>
            </a:pPr>
          </a:p>
          <a:p>
            <a:pPr marL="384301" indent="-192151" lvl="1">
              <a:lnSpc>
                <a:spcPts val="2491"/>
              </a:lnSpc>
              <a:buFont typeface="Arial"/>
              <a:buChar char="•"/>
            </a:pPr>
            <a:r>
              <a:rPr lang="en-US" sz="1779">
                <a:solidFill>
                  <a:srgbClr val="000000"/>
                </a:solidFill>
                <a:latin typeface="Montserrat Classic Bold"/>
              </a:rPr>
              <a:t>RANKING MODEL: </a:t>
            </a:r>
            <a:r>
              <a:rPr lang="en-US" sz="1779">
                <a:solidFill>
                  <a:srgbClr val="000000"/>
                </a:solidFill>
                <a:latin typeface="Montserrat Classic"/>
              </a:rPr>
              <a:t>ASSIGNS PRIORITY TO ITEMS BASED ON FACTORS LIKE ENGAGEMENT. OPTIMIZES RECOMMENDATION ORDER.</a:t>
            </a:r>
          </a:p>
          <a:p>
            <a:pPr>
              <a:lnSpc>
                <a:spcPts val="2491"/>
              </a:lnSpc>
            </a:pPr>
          </a:p>
          <a:p>
            <a:pPr marL="384301" indent="-192151" lvl="1">
              <a:lnSpc>
                <a:spcPts val="2491"/>
              </a:lnSpc>
              <a:buFont typeface="Arial"/>
              <a:buChar char="•"/>
            </a:pPr>
            <a:r>
              <a:rPr lang="en-US" sz="1779">
                <a:solidFill>
                  <a:srgbClr val="000000"/>
                </a:solidFill>
                <a:latin typeface="Montserrat Classic Bold"/>
              </a:rPr>
              <a:t>RECOMMENDER SYSTEM: </a:t>
            </a:r>
            <a:r>
              <a:rPr lang="en-US" sz="1779">
                <a:solidFill>
                  <a:srgbClr val="000000"/>
                </a:solidFill>
                <a:latin typeface="Montserrat Classic"/>
              </a:rPr>
              <a:t>SOFTWARE SUGGESTING ITEMS BASED ON USER PREFERENCES. ENHANCES USER EXPERIENCE AND ENGAGEMENT.</a:t>
            </a:r>
          </a:p>
          <a:p>
            <a:pPr>
              <a:lnSpc>
                <a:spcPts val="2491"/>
              </a:lnSpc>
            </a:pPr>
          </a:p>
          <a:p>
            <a:pPr marL="384301" indent="-192151" lvl="1">
              <a:lnSpc>
                <a:spcPts val="2491"/>
              </a:lnSpc>
              <a:buFont typeface="Arial"/>
              <a:buChar char="•"/>
            </a:pPr>
            <a:r>
              <a:rPr lang="en-US" sz="1779">
                <a:solidFill>
                  <a:srgbClr val="000000"/>
                </a:solidFill>
                <a:latin typeface="Montserrat Classic Bold"/>
              </a:rPr>
              <a:t>SINGULAR VALUE DECOMPOSITION (SVD): </a:t>
            </a:r>
            <a:r>
              <a:rPr lang="en-US" sz="1779">
                <a:solidFill>
                  <a:srgbClr val="000000"/>
                </a:solidFill>
                <a:latin typeface="Montserrat Classic"/>
              </a:rPr>
              <a:t>FACTORIZES MATRICES INTO LATENT FACTORS, OFTEN USED FOR COLLABORATIVE FILTERING TO REVEAL USER-ITEM RELATIONSHIPS.</a:t>
            </a:r>
          </a:p>
        </p:txBody>
      </p:sp>
    </p:spTree>
  </p:cSld>
  <p:clrMapOvr>
    <a:masterClrMapping/>
  </p:clrMapOvr>
  <p:transition spd="fast">
    <p:fade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525861">
            <a:off x="8777887" y="-2612009"/>
            <a:ext cx="13709384" cy="13709384"/>
          </a:xfrm>
          <a:custGeom>
            <a:avLst/>
            <a:gdLst/>
            <a:ahLst/>
            <a:cxnLst/>
            <a:rect r="r" b="b" t="t" l="l"/>
            <a:pathLst>
              <a:path h="13709384" w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28732" y="123825"/>
            <a:ext cx="7110543" cy="86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500"/>
              </a:lnSpc>
            </a:pPr>
            <a:r>
              <a:rPr lang="en-US" sz="6500">
                <a:solidFill>
                  <a:srgbClr val="004AAD"/>
                </a:solidFill>
                <a:latin typeface="Quicksand"/>
              </a:rPr>
              <a:t>REFERENCES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8532740">
            <a:off x="-2703495" y="7048838"/>
            <a:ext cx="6729406" cy="5469172"/>
          </a:xfrm>
          <a:custGeom>
            <a:avLst/>
            <a:gdLst/>
            <a:ahLst/>
            <a:cxnLst/>
            <a:rect r="r" b="b" t="t" l="l"/>
            <a:pathLst>
              <a:path h="5469172" w="6729406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97741" y="1106512"/>
            <a:ext cx="17682773" cy="8966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8859" indent="-199429" lvl="1">
              <a:lnSpc>
                <a:spcPts val="2586"/>
              </a:lnSpc>
              <a:buFont typeface="Arial"/>
              <a:buChar char="•"/>
            </a:pPr>
            <a:r>
              <a:rPr lang="en-US" sz="1847">
                <a:solidFill>
                  <a:srgbClr val="000000"/>
                </a:solidFill>
                <a:latin typeface="Montserrat Classic"/>
              </a:rPr>
              <a:t>DPENG, Y. (2020). A SURVEY ON MODERN RECOMMENDATION SYSTEM BASED ON BIG DATA. [PREPRINT]. DEPARTMENT OF ELECTRICAL AND COMPUTER ENGINEERING, UNIVERSITY OF MIAMI. EMAIL: </a:t>
            </a:r>
            <a:r>
              <a:rPr lang="en-US" sz="1847" u="sng">
                <a:solidFill>
                  <a:srgbClr val="000000"/>
                </a:solidFill>
                <a:latin typeface="Montserrat Classic"/>
                <a:hlinkClick r:id="rId6" tooltip="mailto:yxp412@miami.edu"/>
              </a:rPr>
              <a:t>YXP412@MIAMI.EDU</a:t>
            </a:r>
            <a:r>
              <a:rPr lang="en-US" sz="1847">
                <a:solidFill>
                  <a:srgbClr val="000000"/>
                </a:solidFill>
                <a:latin typeface="Montserrat Classic"/>
              </a:rPr>
              <a:t>.</a:t>
            </a:r>
          </a:p>
          <a:p>
            <a:pPr>
              <a:lnSpc>
                <a:spcPts val="2455"/>
              </a:lnSpc>
            </a:pPr>
          </a:p>
          <a:p>
            <a:pPr marL="378685" indent="-189342" lvl="1">
              <a:lnSpc>
                <a:spcPts val="2455"/>
              </a:lnSpc>
              <a:buFont typeface="Arial"/>
              <a:buChar char="•"/>
            </a:pPr>
            <a:r>
              <a:rPr lang="en-US" sz="1753">
                <a:solidFill>
                  <a:srgbClr val="000000"/>
                </a:solidFill>
                <a:latin typeface="Montserrat Classic"/>
              </a:rPr>
              <a:t>ALAMDARI, P. M., NAVIMIPOUR, N. J., HOSSEINZADEH, M., SAFAEI, A. A., &amp; DARWESH, A. (2020). A SYSTEMATIC STUDY ON THE RECOMMENDER SYSTEMS IN THE E-COMMERCE. IEEE ACCESS, 1–1. DOI:10.1109/ACCESS.2020.3002803</a:t>
            </a:r>
          </a:p>
          <a:p>
            <a:pPr>
              <a:lnSpc>
                <a:spcPts val="2455"/>
              </a:lnSpc>
            </a:pPr>
          </a:p>
          <a:p>
            <a:pPr marL="378685" indent="-189342" lvl="1">
              <a:lnSpc>
                <a:spcPts val="2455"/>
              </a:lnSpc>
              <a:buFont typeface="Arial"/>
              <a:buChar char="•"/>
            </a:pPr>
            <a:r>
              <a:rPr lang="en-US" sz="1753">
                <a:solidFill>
                  <a:srgbClr val="000000"/>
                </a:solidFill>
                <a:latin typeface="Montserrat Classic"/>
              </a:rPr>
              <a:t>PAL, G., ATKINSON, K. &amp; LI, G. REAL-TIME USER CLICKSTREAM BEHAVIOR ANALYSIS BASED ON APACHE STORM STREAMING. ELECTRON COMMER RES 23, 1829–1859 (2023). HTTPS://DOI.ORG/10.1007/S10660-021-09518-4</a:t>
            </a:r>
          </a:p>
          <a:p>
            <a:pPr>
              <a:lnSpc>
                <a:spcPts val="2455"/>
              </a:lnSpc>
            </a:pPr>
          </a:p>
          <a:p>
            <a:pPr marL="378685" indent="-189342" lvl="1">
              <a:lnSpc>
                <a:spcPts val="2455"/>
              </a:lnSpc>
              <a:buFont typeface="Arial"/>
              <a:buChar char="•"/>
            </a:pPr>
            <a:r>
              <a:rPr lang="en-US" sz="1753">
                <a:solidFill>
                  <a:srgbClr val="000000"/>
                </a:solidFill>
                <a:latin typeface="Montserrat Classic"/>
              </a:rPr>
              <a:t>RAKSHIT, P., SAHA, S., CHATTERJEE, A., MISTRI, S., DAS, S., DHAR, G. (2023). A POPULARITY-BASED RECOMMENDATION SYSTEM USING MACHINE LEARNING. IN: DEVA SARMA, H.K., PIURI, V., PUJARI, A.K. (EDS) MACHINE LEARNING IN INFORMATION AND COMMUNICATION TECHNOLOGY . LECTURE NOTES IN NETWORKS AND SYSTEMS, VOL 498. SPRINGER, SINGAPORE. HTTPS://DOI.ORG/10.1007/978-981-19-5090-2_14</a:t>
            </a:r>
          </a:p>
          <a:p>
            <a:pPr>
              <a:lnSpc>
                <a:spcPts val="2455"/>
              </a:lnSpc>
            </a:pPr>
          </a:p>
          <a:p>
            <a:pPr marL="378685" indent="-189342" lvl="1">
              <a:lnSpc>
                <a:spcPts val="2455"/>
              </a:lnSpc>
              <a:buFont typeface="Arial"/>
              <a:buChar char="•"/>
            </a:pPr>
            <a:r>
              <a:rPr lang="en-US" sz="1753">
                <a:solidFill>
                  <a:srgbClr val="000000"/>
                </a:solidFill>
                <a:latin typeface="Montserrat Classic"/>
              </a:rPr>
              <a:t>ACILAR, AM. AND A ARSLAN, A COLLABORATIVE FILTERING METHOD BASED ON ARTIFICIAL IMRNUNE NETWORK. EXPERT SYSTEMS WITH APPLICATIONS, 2020. 36(4): P. 8324-8332. </a:t>
            </a:r>
          </a:p>
          <a:p>
            <a:pPr>
              <a:lnSpc>
                <a:spcPts val="2455"/>
              </a:lnSpc>
            </a:pPr>
          </a:p>
          <a:p>
            <a:pPr marL="378685" indent="-189342" lvl="1">
              <a:lnSpc>
                <a:spcPts val="2455"/>
              </a:lnSpc>
              <a:buFont typeface="Arial"/>
              <a:buChar char="•"/>
            </a:pPr>
            <a:r>
              <a:rPr lang="en-US" sz="1753">
                <a:solidFill>
                  <a:srgbClr val="000000"/>
                </a:solidFill>
                <a:latin typeface="Montserrat Classic"/>
              </a:rPr>
              <a:t>D. ALGAWIAZ, G. DOBBIE AND S. ALAM, "PREDICTING A USER’S PURCHASE INTENTION USING ADABOOST," 2019 IEEE 14TH INTERNATIONAL CONFERENCE ON INTELLIGENT SYSTEMS AND KNOWLEDGE ENGINEERING (ISKE), DALIAN, CHINA, 2021, PP. 324-328, DOI: 10.1109/ISKE47853.2019.9170316.</a:t>
            </a:r>
          </a:p>
          <a:p>
            <a:pPr>
              <a:lnSpc>
                <a:spcPts val="2455"/>
              </a:lnSpc>
            </a:pPr>
          </a:p>
          <a:p>
            <a:pPr marL="378685" indent="-189342" lvl="1">
              <a:lnSpc>
                <a:spcPts val="2455"/>
              </a:lnSpc>
              <a:buFont typeface="Arial"/>
              <a:buChar char="•"/>
            </a:pPr>
            <a:r>
              <a:rPr lang="en-US" sz="1753">
                <a:solidFill>
                  <a:srgbClr val="000000"/>
                </a:solidFill>
                <a:latin typeface="Montserrat Classic"/>
              </a:rPr>
              <a:t>LIU, Q. , ET AI. , ENHANCING COLLABORATIVE FILTERING BY USER INTEREST EXPANSION VIA PERSONALIZED RANKING. IEEE TRANSACTIONS ON SYSTEMS, MAN, AND CYBERNETICS, PART B (CYBERNETICS), 2021. 42(1): P. 218-233..</a:t>
            </a:r>
          </a:p>
          <a:p>
            <a:pPr>
              <a:lnSpc>
                <a:spcPts val="2455"/>
              </a:lnSpc>
            </a:pPr>
          </a:p>
          <a:p>
            <a:pPr marL="378685" indent="-189342" lvl="1">
              <a:lnSpc>
                <a:spcPts val="2455"/>
              </a:lnSpc>
              <a:buFont typeface="Arial"/>
              <a:buChar char="•"/>
            </a:pPr>
            <a:r>
              <a:rPr lang="en-US" sz="1753">
                <a:solidFill>
                  <a:srgbClr val="000000"/>
                </a:solidFill>
                <a:latin typeface="Montserrat Classic"/>
              </a:rPr>
              <a:t>DE CAMPOS, L.M. , ET AI. , COMBINING CONTENT-BASED AND COLLABORATIVE RECOMMENDATIONS: A HYBRID APPROACH BASED ON BAYESIAN NETWORKS. INTERNATIONAL JOURNAL OF APPROXIMATE REASONING, 2010. 51(7): P. 785- 799.</a:t>
            </a:r>
          </a:p>
          <a:p>
            <a:pPr>
              <a:lnSpc>
                <a:spcPts val="2455"/>
              </a:lnSpc>
            </a:pPr>
          </a:p>
          <a:p>
            <a:pPr marL="378685" indent="-189342" lvl="1">
              <a:lnSpc>
                <a:spcPts val="2455"/>
              </a:lnSpc>
              <a:buFont typeface="Arial"/>
              <a:buChar char="•"/>
            </a:pPr>
            <a:r>
              <a:rPr lang="en-US" sz="1753">
                <a:solidFill>
                  <a:srgbClr val="000000"/>
                </a:solidFill>
                <a:latin typeface="Montserrat Classic"/>
              </a:rPr>
              <a:t>MANOTUMRUKSA, J., &amp; YILMAZ, E. (2020). SEQUENTIAL-BASED ADVERSARIAL OPTIMISATION FOR PERSONALISED TOP-N ITEM RECOMMENDATION. PROCEEDINGS OF THE 43RD INTERNATIONAL ACM SIGIR CONFERENCE ON RESEARCH AND DEVELOPMENT IN INFORMATION RETRIEVAL. DOI:10.1145/3397271.3401264 </a:t>
            </a:r>
          </a:p>
          <a:p>
            <a:pPr>
              <a:lnSpc>
                <a:spcPts val="2455"/>
              </a:lnSpc>
            </a:pPr>
          </a:p>
        </p:txBody>
      </p:sp>
    </p:spTree>
  </p:cSld>
  <p:clrMapOvr>
    <a:masterClrMapping/>
  </p:clrMapOvr>
  <p:transition spd="fast">
    <p:fade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9F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3897809" y="-245129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41275" y="1418907"/>
            <a:ext cx="11326342" cy="927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41"/>
              </a:lnSpc>
            </a:pPr>
            <a:r>
              <a:rPr lang="en-US" sz="5723" spc="171">
                <a:solidFill>
                  <a:srgbClr val="000000"/>
                </a:solidFill>
                <a:latin typeface="Aileron Ultra-Bold"/>
              </a:rPr>
              <a:t>Table Of Content</a:t>
            </a:r>
          </a:p>
        </p:txBody>
      </p:sp>
      <p:sp>
        <p:nvSpPr>
          <p:cNvPr name="AutoShape 4" id="4"/>
          <p:cNvSpPr/>
          <p:nvPr/>
        </p:nvSpPr>
        <p:spPr>
          <a:xfrm rot="-5400000">
            <a:off x="1490186" y="6118900"/>
            <a:ext cx="837248" cy="0"/>
          </a:xfrm>
          <a:prstGeom prst="line">
            <a:avLst/>
          </a:prstGeom>
          <a:ln cap="flat" w="76200">
            <a:solidFill>
              <a:srgbClr val="76DD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1880790" y="6073934"/>
            <a:ext cx="14498400" cy="0"/>
          </a:xfrm>
          <a:prstGeom prst="line">
            <a:avLst/>
          </a:prstGeom>
          <a:ln cap="flat" w="76200">
            <a:solidFill>
              <a:srgbClr val="727172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309914" y="6906419"/>
            <a:ext cx="3279666" cy="699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49"/>
              </a:lnSpc>
            </a:pPr>
            <a:r>
              <a:rPr lang="en-US" sz="3899">
                <a:solidFill>
                  <a:srgbClr val="070707"/>
                </a:solidFill>
                <a:latin typeface="Poppins Bold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86546" y="4682013"/>
            <a:ext cx="2954663" cy="714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99"/>
              </a:lnSpc>
            </a:pPr>
            <a:r>
              <a:rPr lang="en-US" sz="3999">
                <a:solidFill>
                  <a:srgbClr val="070707"/>
                </a:solidFill>
                <a:latin typeface="Poppins Bold"/>
              </a:rPr>
              <a:t>Motivation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03479" y="6915944"/>
            <a:ext cx="2676631" cy="1388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99"/>
              </a:lnSpc>
            </a:pPr>
            <a:r>
              <a:rPr lang="en-US" sz="3799">
                <a:solidFill>
                  <a:srgbClr val="070707"/>
                </a:solidFill>
                <a:latin typeface="Poppins Bold"/>
              </a:rPr>
              <a:t>Literature Review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38812" y="6646285"/>
            <a:ext cx="3785755" cy="1933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49"/>
              </a:lnSpc>
            </a:pPr>
            <a:r>
              <a:rPr lang="en-US" sz="3499">
                <a:solidFill>
                  <a:srgbClr val="070707"/>
                </a:solidFill>
                <a:latin typeface="Poppins Bold"/>
              </a:rPr>
              <a:t>Dataset, Use Cases &amp; </a:t>
            </a:r>
            <a:r>
              <a:rPr lang="en-US" sz="3499">
                <a:solidFill>
                  <a:srgbClr val="070707"/>
                </a:solidFill>
                <a:latin typeface="Poppins Bold"/>
              </a:rPr>
              <a:t>Methodology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276950" y="3630536"/>
            <a:ext cx="3654991" cy="188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9"/>
              </a:lnSpc>
            </a:pPr>
            <a:r>
              <a:rPr lang="en-US" sz="3399">
                <a:solidFill>
                  <a:srgbClr val="070707"/>
                </a:solidFill>
                <a:latin typeface="Poppins Bold"/>
              </a:rPr>
              <a:t>RS Concepts &amp; Existing Solutions</a:t>
            </a:r>
          </a:p>
        </p:txBody>
      </p:sp>
      <p:sp>
        <p:nvSpPr>
          <p:cNvPr name="AutoShape 11" id="11"/>
          <p:cNvSpPr/>
          <p:nvPr/>
        </p:nvSpPr>
        <p:spPr>
          <a:xfrm rot="-5400000">
            <a:off x="3901432" y="6118900"/>
            <a:ext cx="837248" cy="0"/>
          </a:xfrm>
          <a:prstGeom prst="line">
            <a:avLst/>
          </a:prstGeom>
          <a:ln cap="flat" w="76200">
            <a:solidFill>
              <a:srgbClr val="76DD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V="true">
            <a:off x="6693201" y="5693410"/>
            <a:ext cx="0" cy="837248"/>
          </a:xfrm>
          <a:prstGeom prst="line">
            <a:avLst/>
          </a:prstGeom>
          <a:ln cap="flat" w="76200">
            <a:solidFill>
              <a:srgbClr val="76DD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-5400000">
            <a:off x="8723922" y="6118900"/>
            <a:ext cx="837248" cy="0"/>
          </a:xfrm>
          <a:prstGeom prst="line">
            <a:avLst/>
          </a:prstGeom>
          <a:ln cap="flat" w="76200">
            <a:solidFill>
              <a:srgbClr val="76DD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 rot="-5400000">
            <a:off x="11135167" y="6118900"/>
            <a:ext cx="837248" cy="0"/>
          </a:xfrm>
          <a:prstGeom prst="line">
            <a:avLst/>
          </a:prstGeom>
          <a:ln cap="flat" w="76200">
            <a:solidFill>
              <a:srgbClr val="76DD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5" id="15"/>
          <p:cNvSpPr/>
          <p:nvPr/>
        </p:nvSpPr>
        <p:spPr>
          <a:xfrm rot="-5400000">
            <a:off x="13546413" y="6118900"/>
            <a:ext cx="837248" cy="0"/>
          </a:xfrm>
          <a:prstGeom prst="line">
            <a:avLst/>
          </a:prstGeom>
          <a:ln cap="flat" w="76200">
            <a:solidFill>
              <a:srgbClr val="76DDC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3883323" y="6508274"/>
            <a:ext cx="880110" cy="1014124"/>
            <a:chOff x="0" y="0"/>
            <a:chExt cx="812800" cy="93656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936565"/>
            </a:xfrm>
            <a:custGeom>
              <a:avLst/>
              <a:gdLst/>
              <a:ahLst/>
              <a:cxnLst/>
              <a:rect r="r" b="b" t="t" l="l"/>
              <a:pathLst>
                <a:path h="936565" w="812800">
                  <a:moveTo>
                    <a:pt x="406400" y="0"/>
                  </a:moveTo>
                  <a:cubicBezTo>
                    <a:pt x="181951" y="0"/>
                    <a:pt x="0" y="209657"/>
                    <a:pt x="0" y="468283"/>
                  </a:cubicBezTo>
                  <a:cubicBezTo>
                    <a:pt x="0" y="726908"/>
                    <a:pt x="181951" y="936565"/>
                    <a:pt x="406400" y="936565"/>
                  </a:cubicBezTo>
                  <a:cubicBezTo>
                    <a:pt x="630849" y="936565"/>
                    <a:pt x="812800" y="726908"/>
                    <a:pt x="812800" y="468283"/>
                  </a:cubicBezTo>
                  <a:cubicBezTo>
                    <a:pt x="812800" y="20965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A181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-16972"/>
              <a:ext cx="660400" cy="865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  <a:r>
                <a:rPr lang="en-US" sz="3200" spc="80">
                  <a:solidFill>
                    <a:srgbClr val="070707"/>
                  </a:solidFill>
                  <a:latin typeface="Poppins Light"/>
                </a:rPr>
                <a:t>2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8703945" y="6508274"/>
            <a:ext cx="880110" cy="1014124"/>
            <a:chOff x="0" y="0"/>
            <a:chExt cx="812800" cy="93656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936565"/>
            </a:xfrm>
            <a:custGeom>
              <a:avLst/>
              <a:gdLst/>
              <a:ahLst/>
              <a:cxnLst/>
              <a:rect r="r" b="b" t="t" l="l"/>
              <a:pathLst>
                <a:path h="936565" w="812800">
                  <a:moveTo>
                    <a:pt x="406400" y="0"/>
                  </a:moveTo>
                  <a:cubicBezTo>
                    <a:pt x="181951" y="0"/>
                    <a:pt x="0" y="209657"/>
                    <a:pt x="0" y="468283"/>
                  </a:cubicBezTo>
                  <a:cubicBezTo>
                    <a:pt x="0" y="726908"/>
                    <a:pt x="181951" y="936565"/>
                    <a:pt x="406400" y="936565"/>
                  </a:cubicBezTo>
                  <a:cubicBezTo>
                    <a:pt x="630849" y="936565"/>
                    <a:pt x="812800" y="726908"/>
                    <a:pt x="812800" y="468283"/>
                  </a:cubicBezTo>
                  <a:cubicBezTo>
                    <a:pt x="812800" y="20965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A181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-16972"/>
              <a:ext cx="660400" cy="865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  <a:r>
                <a:rPr lang="en-US" sz="3200" spc="80">
                  <a:solidFill>
                    <a:srgbClr val="070707"/>
                  </a:solidFill>
                  <a:latin typeface="Poppins Light"/>
                </a:rPr>
                <a:t>4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3524567" y="6508274"/>
            <a:ext cx="880110" cy="1014124"/>
            <a:chOff x="0" y="0"/>
            <a:chExt cx="812800" cy="93656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936565"/>
            </a:xfrm>
            <a:custGeom>
              <a:avLst/>
              <a:gdLst/>
              <a:ahLst/>
              <a:cxnLst/>
              <a:rect r="r" b="b" t="t" l="l"/>
              <a:pathLst>
                <a:path h="936565" w="812800">
                  <a:moveTo>
                    <a:pt x="406400" y="0"/>
                  </a:moveTo>
                  <a:cubicBezTo>
                    <a:pt x="181951" y="0"/>
                    <a:pt x="0" y="209657"/>
                    <a:pt x="0" y="468283"/>
                  </a:cubicBezTo>
                  <a:cubicBezTo>
                    <a:pt x="0" y="726908"/>
                    <a:pt x="181951" y="936565"/>
                    <a:pt x="406400" y="936565"/>
                  </a:cubicBezTo>
                  <a:cubicBezTo>
                    <a:pt x="630849" y="936565"/>
                    <a:pt x="812800" y="726908"/>
                    <a:pt x="812800" y="468283"/>
                  </a:cubicBezTo>
                  <a:cubicBezTo>
                    <a:pt x="812800" y="20965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A181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-16972"/>
              <a:ext cx="660400" cy="865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  <a:r>
                <a:rPr lang="en-US" sz="3200" spc="80">
                  <a:solidFill>
                    <a:srgbClr val="070707"/>
                  </a:solidFill>
                  <a:latin typeface="Poppins Light"/>
                </a:rPr>
                <a:t>6</a:t>
              </a:r>
            </a:p>
          </p:txBody>
        </p:sp>
      </p:grpSp>
      <p:sp>
        <p:nvSpPr>
          <p:cNvPr name="AutoShape 25" id="25"/>
          <p:cNvSpPr/>
          <p:nvPr/>
        </p:nvSpPr>
        <p:spPr>
          <a:xfrm rot="-5400000">
            <a:off x="15957658" y="6118900"/>
            <a:ext cx="837248" cy="0"/>
          </a:xfrm>
          <a:prstGeom prst="line">
            <a:avLst/>
          </a:prstGeom>
          <a:ln cap="flat" w="76200">
            <a:solidFill>
              <a:srgbClr val="76DDCE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6" id="26"/>
          <p:cNvGrpSpPr/>
          <p:nvPr/>
        </p:nvGrpSpPr>
        <p:grpSpPr>
          <a:xfrm rot="0">
            <a:off x="1473013" y="4921091"/>
            <a:ext cx="880110" cy="1014124"/>
            <a:chOff x="0" y="0"/>
            <a:chExt cx="812800" cy="93656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936565"/>
            </a:xfrm>
            <a:custGeom>
              <a:avLst/>
              <a:gdLst/>
              <a:ahLst/>
              <a:cxnLst/>
              <a:rect r="r" b="b" t="t" l="l"/>
              <a:pathLst>
                <a:path h="936565" w="812800">
                  <a:moveTo>
                    <a:pt x="406400" y="0"/>
                  </a:moveTo>
                  <a:cubicBezTo>
                    <a:pt x="181951" y="0"/>
                    <a:pt x="0" y="209657"/>
                    <a:pt x="0" y="468283"/>
                  </a:cubicBezTo>
                  <a:cubicBezTo>
                    <a:pt x="0" y="726908"/>
                    <a:pt x="181951" y="936565"/>
                    <a:pt x="406400" y="936565"/>
                  </a:cubicBezTo>
                  <a:cubicBezTo>
                    <a:pt x="630849" y="936565"/>
                    <a:pt x="812800" y="726908"/>
                    <a:pt x="812800" y="468283"/>
                  </a:cubicBezTo>
                  <a:cubicBezTo>
                    <a:pt x="812800" y="20965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6DDCE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-16972"/>
              <a:ext cx="660400" cy="865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  <a:r>
                <a:rPr lang="en-US" sz="3200" spc="80">
                  <a:solidFill>
                    <a:srgbClr val="070707"/>
                  </a:solidFill>
                  <a:latin typeface="Poppins Light"/>
                </a:rPr>
                <a:t>1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291246" y="4724251"/>
            <a:ext cx="880110" cy="1014124"/>
            <a:chOff x="0" y="0"/>
            <a:chExt cx="812800" cy="936565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936565"/>
            </a:xfrm>
            <a:custGeom>
              <a:avLst/>
              <a:gdLst/>
              <a:ahLst/>
              <a:cxnLst/>
              <a:rect r="r" b="b" t="t" l="l"/>
              <a:pathLst>
                <a:path h="936565" w="812800">
                  <a:moveTo>
                    <a:pt x="406400" y="0"/>
                  </a:moveTo>
                  <a:cubicBezTo>
                    <a:pt x="181951" y="0"/>
                    <a:pt x="0" y="209657"/>
                    <a:pt x="0" y="468283"/>
                  </a:cubicBezTo>
                  <a:cubicBezTo>
                    <a:pt x="0" y="726908"/>
                    <a:pt x="181951" y="936565"/>
                    <a:pt x="406400" y="936565"/>
                  </a:cubicBezTo>
                  <a:cubicBezTo>
                    <a:pt x="630849" y="936565"/>
                    <a:pt x="812800" y="726908"/>
                    <a:pt x="812800" y="468283"/>
                  </a:cubicBezTo>
                  <a:cubicBezTo>
                    <a:pt x="812800" y="20965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6DDCE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-16972"/>
              <a:ext cx="660400" cy="865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  <a:r>
                <a:rPr lang="en-US" sz="3200" spc="80">
                  <a:solidFill>
                    <a:srgbClr val="070707"/>
                  </a:solidFill>
                  <a:latin typeface="Poppins Light"/>
                </a:rPr>
                <a:t>3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1114256" y="4921091"/>
            <a:ext cx="880110" cy="1014124"/>
            <a:chOff x="0" y="0"/>
            <a:chExt cx="812800" cy="93656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936565"/>
            </a:xfrm>
            <a:custGeom>
              <a:avLst/>
              <a:gdLst/>
              <a:ahLst/>
              <a:cxnLst/>
              <a:rect r="r" b="b" t="t" l="l"/>
              <a:pathLst>
                <a:path h="936565" w="812800">
                  <a:moveTo>
                    <a:pt x="406400" y="0"/>
                  </a:moveTo>
                  <a:cubicBezTo>
                    <a:pt x="181951" y="0"/>
                    <a:pt x="0" y="209657"/>
                    <a:pt x="0" y="468283"/>
                  </a:cubicBezTo>
                  <a:cubicBezTo>
                    <a:pt x="0" y="726908"/>
                    <a:pt x="181951" y="936565"/>
                    <a:pt x="406400" y="936565"/>
                  </a:cubicBezTo>
                  <a:cubicBezTo>
                    <a:pt x="630849" y="936565"/>
                    <a:pt x="812800" y="726908"/>
                    <a:pt x="812800" y="468283"/>
                  </a:cubicBezTo>
                  <a:cubicBezTo>
                    <a:pt x="812800" y="20965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6DDCE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76200" y="-16972"/>
              <a:ext cx="660400" cy="865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  <a:r>
                <a:rPr lang="en-US" sz="3200" spc="80">
                  <a:solidFill>
                    <a:srgbClr val="070707"/>
                  </a:solidFill>
                  <a:latin typeface="Poppins Light"/>
                </a:rPr>
                <a:t>5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15934877" y="4921091"/>
            <a:ext cx="880110" cy="1014124"/>
            <a:chOff x="0" y="0"/>
            <a:chExt cx="812800" cy="936565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936565"/>
            </a:xfrm>
            <a:custGeom>
              <a:avLst/>
              <a:gdLst/>
              <a:ahLst/>
              <a:cxnLst/>
              <a:rect r="r" b="b" t="t" l="l"/>
              <a:pathLst>
                <a:path h="936565" w="812800">
                  <a:moveTo>
                    <a:pt x="406400" y="0"/>
                  </a:moveTo>
                  <a:cubicBezTo>
                    <a:pt x="181951" y="0"/>
                    <a:pt x="0" y="209657"/>
                    <a:pt x="0" y="468283"/>
                  </a:cubicBezTo>
                  <a:cubicBezTo>
                    <a:pt x="0" y="726908"/>
                    <a:pt x="181951" y="936565"/>
                    <a:pt x="406400" y="936565"/>
                  </a:cubicBezTo>
                  <a:cubicBezTo>
                    <a:pt x="630849" y="936565"/>
                    <a:pt x="812800" y="726908"/>
                    <a:pt x="812800" y="468283"/>
                  </a:cubicBezTo>
                  <a:cubicBezTo>
                    <a:pt x="812800" y="209657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6DDCE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76200" y="-16972"/>
              <a:ext cx="660400" cy="8657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  <a:r>
                <a:rPr lang="en-US" sz="3200" spc="80">
                  <a:solidFill>
                    <a:srgbClr val="070707"/>
                  </a:solidFill>
                  <a:latin typeface="Poppins Light"/>
                </a:rPr>
                <a:t>7</a:t>
              </a: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14281752" y="6280337"/>
            <a:ext cx="4265259" cy="1242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9"/>
              </a:lnSpc>
            </a:pPr>
            <a:r>
              <a:rPr lang="en-US" sz="3399">
                <a:solidFill>
                  <a:srgbClr val="070707"/>
                </a:solidFill>
                <a:latin typeface="Poppins Bold"/>
              </a:rPr>
              <a:t>Conclusion &amp; Future Scope 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371037" y="5079244"/>
            <a:ext cx="3264198" cy="6591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49"/>
              </a:lnSpc>
            </a:pPr>
            <a:r>
              <a:rPr lang="en-US" sz="3699">
                <a:solidFill>
                  <a:srgbClr val="070707"/>
                </a:solidFill>
                <a:latin typeface="Poppins Bold"/>
              </a:rPr>
              <a:t>Result</a:t>
            </a:r>
          </a:p>
        </p:txBody>
      </p:sp>
      <p:sp>
        <p:nvSpPr>
          <p:cNvPr name="Freeform 40" id="40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1" id="41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3897809" y="-245129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873678" y="971550"/>
            <a:ext cx="8232029" cy="60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4"/>
              </a:lnSpc>
              <a:spcBef>
                <a:spcPct val="0"/>
              </a:spcBef>
            </a:pPr>
            <a:r>
              <a:rPr lang="en-US" sz="3631">
                <a:solidFill>
                  <a:srgbClr val="000000"/>
                </a:solidFill>
                <a:latin typeface="Quicksand Bold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74393" y="4800432"/>
            <a:ext cx="16230600" cy="835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9941" indent="-254970" lvl="1">
              <a:lnSpc>
                <a:spcPts val="3306"/>
              </a:lnSpc>
              <a:buFont typeface="Arial"/>
              <a:buChar char="•"/>
            </a:pPr>
            <a:r>
              <a:rPr lang="en-US" sz="2361">
                <a:solidFill>
                  <a:srgbClr val="000000"/>
                </a:solidFill>
                <a:latin typeface="Montserrat Classic"/>
              </a:rPr>
              <a:t>Crafting a personalized eCommerce recommender system with collaborative filtering, matrix factorization, KNN.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4393" y="6152406"/>
            <a:ext cx="16230600" cy="835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9941" indent="-254970" lvl="1">
              <a:lnSpc>
                <a:spcPts val="3306"/>
              </a:lnSpc>
              <a:buFont typeface="Arial"/>
              <a:buChar char="•"/>
            </a:pPr>
            <a:r>
              <a:rPr lang="en-US" sz="2361">
                <a:solidFill>
                  <a:srgbClr val="000000"/>
                </a:solidFill>
                <a:latin typeface="Montserrat Classic"/>
              </a:rPr>
              <a:t>Incorporating a range of user scenarios: guest users, historical users, newcomers, and low engagement users.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4393" y="7605015"/>
            <a:ext cx="16230600" cy="416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09941" indent="-254970" lvl="1">
              <a:lnSpc>
                <a:spcPts val="3306"/>
              </a:lnSpc>
              <a:buFont typeface="Arial"/>
              <a:buChar char="•"/>
            </a:pPr>
            <a:r>
              <a:rPr lang="en-US" sz="2361">
                <a:solidFill>
                  <a:srgbClr val="000000"/>
                </a:solidFill>
                <a:latin typeface="Montserrat Classic"/>
              </a:rPr>
              <a:t>Implementing a ranking framework for prioritizing recommendations.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74393" y="8638523"/>
            <a:ext cx="16230600" cy="423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1530" indent="-265765" lvl="1">
              <a:lnSpc>
                <a:spcPts val="3446"/>
              </a:lnSpc>
              <a:buFont typeface="Arial"/>
              <a:buChar char="•"/>
            </a:pPr>
            <a:r>
              <a:rPr lang="en-US" sz="2461">
                <a:solidFill>
                  <a:srgbClr val="000000"/>
                </a:solidFill>
                <a:latin typeface="Montserrat Classic"/>
              </a:rPr>
              <a:t>Examples: flipkart, amazon, spotify, youtube, netflix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4393" y="2006741"/>
            <a:ext cx="17413607" cy="825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6771" indent="-258385" lvl="1">
              <a:lnSpc>
                <a:spcPts val="3350"/>
              </a:lnSpc>
              <a:buFont typeface="Arial"/>
              <a:buChar char="•"/>
            </a:pPr>
            <a:r>
              <a:rPr lang="en-US" sz="2393">
                <a:solidFill>
                  <a:srgbClr val="000000"/>
                </a:solidFill>
                <a:latin typeface="Montserrat Classic"/>
              </a:rPr>
              <a:t>Recommendation systems have become integral in today's digital landscape, shaping user experiences across web applications.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4393" y="3389299"/>
            <a:ext cx="17413607" cy="825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6771" indent="-258385" lvl="1">
              <a:lnSpc>
                <a:spcPts val="3350"/>
              </a:lnSpc>
              <a:buFont typeface="Arial"/>
              <a:buChar char="•"/>
            </a:pPr>
            <a:r>
              <a:rPr lang="en-US" sz="2393">
                <a:solidFill>
                  <a:srgbClr val="000000"/>
                </a:solidFill>
                <a:latin typeface="Montserrat Classic"/>
              </a:rPr>
              <a:t>A</a:t>
            </a:r>
            <a:r>
              <a:rPr lang="en-US" sz="2393">
                <a:solidFill>
                  <a:srgbClr val="000000"/>
                </a:solidFill>
                <a:latin typeface="Montserrat Classic"/>
              </a:rPr>
              <a:t>im to provide personalized suggestions for online products or services, driving user engagement and revenue generation.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664043">
            <a:off x="-3897809" y="-245129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284008">
            <a:off x="12761683" y="7147182"/>
            <a:ext cx="4789367" cy="7690070"/>
          </a:xfrm>
          <a:custGeom>
            <a:avLst/>
            <a:gdLst/>
            <a:ahLst/>
            <a:cxnLst/>
            <a:rect r="r" b="b" t="t" l="l"/>
            <a:pathLst>
              <a:path h="7690070" w="4789367">
                <a:moveTo>
                  <a:pt x="0" y="0"/>
                </a:moveTo>
                <a:lnTo>
                  <a:pt x="4789367" y="0"/>
                </a:lnTo>
                <a:lnTo>
                  <a:pt x="4789367" y="7690070"/>
                </a:lnTo>
                <a:lnTo>
                  <a:pt x="0" y="76900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50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4438" y="2468862"/>
            <a:ext cx="4541956" cy="6789438"/>
            <a:chOff x="0" y="0"/>
            <a:chExt cx="1137771" cy="17007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37771" cy="1700770"/>
            </a:xfrm>
            <a:custGeom>
              <a:avLst/>
              <a:gdLst/>
              <a:ahLst/>
              <a:cxnLst/>
              <a:rect r="r" b="b" t="t" l="l"/>
              <a:pathLst>
                <a:path h="1700770" w="1137771">
                  <a:moveTo>
                    <a:pt x="85227" y="0"/>
                  </a:moveTo>
                  <a:lnTo>
                    <a:pt x="1052544" y="0"/>
                  </a:lnTo>
                  <a:cubicBezTo>
                    <a:pt x="1075147" y="0"/>
                    <a:pt x="1096825" y="8979"/>
                    <a:pt x="1112808" y="24962"/>
                  </a:cubicBezTo>
                  <a:cubicBezTo>
                    <a:pt x="1128791" y="40945"/>
                    <a:pt x="1137771" y="62623"/>
                    <a:pt x="1137771" y="85227"/>
                  </a:cubicBezTo>
                  <a:lnTo>
                    <a:pt x="1137771" y="1615543"/>
                  </a:lnTo>
                  <a:cubicBezTo>
                    <a:pt x="1137771" y="1638147"/>
                    <a:pt x="1128791" y="1659825"/>
                    <a:pt x="1112808" y="1675808"/>
                  </a:cubicBezTo>
                  <a:cubicBezTo>
                    <a:pt x="1096825" y="1691791"/>
                    <a:pt x="1075147" y="1700770"/>
                    <a:pt x="1052544" y="1700770"/>
                  </a:cubicBezTo>
                  <a:lnTo>
                    <a:pt x="85227" y="1700770"/>
                  </a:lnTo>
                  <a:cubicBezTo>
                    <a:pt x="62623" y="1700770"/>
                    <a:pt x="40945" y="1691791"/>
                    <a:pt x="24962" y="1675808"/>
                  </a:cubicBezTo>
                  <a:cubicBezTo>
                    <a:pt x="8979" y="1659825"/>
                    <a:pt x="0" y="1638147"/>
                    <a:pt x="0" y="1615543"/>
                  </a:cubicBezTo>
                  <a:lnTo>
                    <a:pt x="0" y="85227"/>
                  </a:lnTo>
                  <a:cubicBezTo>
                    <a:pt x="0" y="62623"/>
                    <a:pt x="8979" y="40945"/>
                    <a:pt x="24962" y="24962"/>
                  </a:cubicBezTo>
                  <a:cubicBezTo>
                    <a:pt x="40945" y="8979"/>
                    <a:pt x="62623" y="0"/>
                    <a:pt x="8522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BDE3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137771" cy="1748395"/>
            </a:xfrm>
            <a:prstGeom prst="rect">
              <a:avLst/>
            </a:prstGeom>
          </p:spPr>
          <p:txBody>
            <a:bodyPr anchor="ctr" rtlCol="false" tIns="50269" lIns="50269" bIns="50269" rIns="50269"/>
            <a:lstStyle/>
            <a:p>
              <a:pPr algn="ctr">
                <a:lnSpc>
                  <a:spcPts val="2746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2468862"/>
            <a:ext cx="4541956" cy="1781257"/>
            <a:chOff x="0" y="0"/>
            <a:chExt cx="1137771" cy="44620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37771" cy="446209"/>
            </a:xfrm>
            <a:custGeom>
              <a:avLst/>
              <a:gdLst/>
              <a:ahLst/>
              <a:cxnLst/>
              <a:rect r="r" b="b" t="t" l="l"/>
              <a:pathLst>
                <a:path h="446209" w="1137771">
                  <a:moveTo>
                    <a:pt x="85227" y="0"/>
                  </a:moveTo>
                  <a:lnTo>
                    <a:pt x="1052544" y="0"/>
                  </a:lnTo>
                  <a:cubicBezTo>
                    <a:pt x="1075147" y="0"/>
                    <a:pt x="1096825" y="8979"/>
                    <a:pt x="1112808" y="24962"/>
                  </a:cubicBezTo>
                  <a:cubicBezTo>
                    <a:pt x="1128791" y="40945"/>
                    <a:pt x="1137771" y="62623"/>
                    <a:pt x="1137771" y="85227"/>
                  </a:cubicBezTo>
                  <a:lnTo>
                    <a:pt x="1137771" y="360982"/>
                  </a:lnTo>
                  <a:cubicBezTo>
                    <a:pt x="1137771" y="383586"/>
                    <a:pt x="1128791" y="405264"/>
                    <a:pt x="1112808" y="421247"/>
                  </a:cubicBezTo>
                  <a:cubicBezTo>
                    <a:pt x="1096825" y="437230"/>
                    <a:pt x="1075147" y="446209"/>
                    <a:pt x="1052544" y="446209"/>
                  </a:cubicBezTo>
                  <a:lnTo>
                    <a:pt x="85227" y="446209"/>
                  </a:lnTo>
                  <a:cubicBezTo>
                    <a:pt x="62623" y="446209"/>
                    <a:pt x="40945" y="437230"/>
                    <a:pt x="24962" y="421247"/>
                  </a:cubicBezTo>
                  <a:cubicBezTo>
                    <a:pt x="8979" y="405264"/>
                    <a:pt x="0" y="383586"/>
                    <a:pt x="0" y="360982"/>
                  </a:cubicBezTo>
                  <a:lnTo>
                    <a:pt x="0" y="85227"/>
                  </a:lnTo>
                  <a:cubicBezTo>
                    <a:pt x="0" y="62623"/>
                    <a:pt x="8979" y="40945"/>
                    <a:pt x="24962" y="24962"/>
                  </a:cubicBezTo>
                  <a:cubicBezTo>
                    <a:pt x="40945" y="8979"/>
                    <a:pt x="62623" y="0"/>
                    <a:pt x="8522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6775E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137771" cy="493834"/>
            </a:xfrm>
            <a:prstGeom prst="rect">
              <a:avLst/>
            </a:prstGeom>
          </p:spPr>
          <p:txBody>
            <a:bodyPr anchor="ctr" rtlCol="false" tIns="50269" lIns="50269" bIns="50269" rIns="50269"/>
            <a:lstStyle/>
            <a:p>
              <a:pPr algn="ctr">
                <a:lnSpc>
                  <a:spcPts val="2746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957044" y="2468862"/>
            <a:ext cx="4541956" cy="6789438"/>
            <a:chOff x="0" y="0"/>
            <a:chExt cx="6055942" cy="9052583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6055942" cy="9052583"/>
              <a:chOff x="0" y="0"/>
              <a:chExt cx="1137771" cy="170077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137771" cy="1700770"/>
              </a:xfrm>
              <a:custGeom>
                <a:avLst/>
                <a:gdLst/>
                <a:ahLst/>
                <a:cxnLst/>
                <a:rect r="r" b="b" t="t" l="l"/>
                <a:pathLst>
                  <a:path h="1700770" w="1137771">
                    <a:moveTo>
                      <a:pt x="85227" y="0"/>
                    </a:moveTo>
                    <a:lnTo>
                      <a:pt x="1052544" y="0"/>
                    </a:lnTo>
                    <a:cubicBezTo>
                      <a:pt x="1075147" y="0"/>
                      <a:pt x="1096825" y="8979"/>
                      <a:pt x="1112808" y="24962"/>
                    </a:cubicBezTo>
                    <a:cubicBezTo>
                      <a:pt x="1128791" y="40945"/>
                      <a:pt x="1137771" y="62623"/>
                      <a:pt x="1137771" y="85227"/>
                    </a:cubicBezTo>
                    <a:lnTo>
                      <a:pt x="1137771" y="1615543"/>
                    </a:lnTo>
                    <a:cubicBezTo>
                      <a:pt x="1137771" y="1638147"/>
                      <a:pt x="1128791" y="1659825"/>
                      <a:pt x="1112808" y="1675808"/>
                    </a:cubicBezTo>
                    <a:cubicBezTo>
                      <a:pt x="1096825" y="1691791"/>
                      <a:pt x="1075147" y="1700770"/>
                      <a:pt x="1052544" y="1700770"/>
                    </a:cubicBezTo>
                    <a:lnTo>
                      <a:pt x="85227" y="1700770"/>
                    </a:lnTo>
                    <a:cubicBezTo>
                      <a:pt x="62623" y="1700770"/>
                      <a:pt x="40945" y="1691791"/>
                      <a:pt x="24962" y="1675808"/>
                    </a:cubicBezTo>
                    <a:cubicBezTo>
                      <a:pt x="8979" y="1659825"/>
                      <a:pt x="0" y="1638147"/>
                      <a:pt x="0" y="1615543"/>
                    </a:cubicBezTo>
                    <a:lnTo>
                      <a:pt x="0" y="85227"/>
                    </a:lnTo>
                    <a:cubicBezTo>
                      <a:pt x="0" y="62623"/>
                      <a:pt x="8979" y="40945"/>
                      <a:pt x="24962" y="24962"/>
                    </a:cubicBezTo>
                    <a:cubicBezTo>
                      <a:pt x="40945" y="8979"/>
                      <a:pt x="62623" y="0"/>
                      <a:pt x="8522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BDE3FF">
                      <a:alpha val="100000"/>
                    </a:srgbClr>
                  </a:gs>
                </a:gsLst>
                <a:lin ang="2700000"/>
              </a:gra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1137771" cy="1748395"/>
              </a:xfrm>
              <a:prstGeom prst="rect">
                <a:avLst/>
              </a:prstGeom>
            </p:spPr>
            <p:txBody>
              <a:bodyPr anchor="ctr" rtlCol="false" tIns="50269" lIns="50269" bIns="50269" rIns="50269"/>
              <a:lstStyle/>
              <a:p>
                <a:pPr algn="ctr">
                  <a:lnSpc>
                    <a:spcPts val="2746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0" y="0"/>
              <a:ext cx="6055942" cy="2375010"/>
              <a:chOff x="0" y="0"/>
              <a:chExt cx="1137771" cy="446209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137771" cy="446209"/>
              </a:xfrm>
              <a:custGeom>
                <a:avLst/>
                <a:gdLst/>
                <a:ahLst/>
                <a:cxnLst/>
                <a:rect r="r" b="b" t="t" l="l"/>
                <a:pathLst>
                  <a:path h="446209" w="1137771">
                    <a:moveTo>
                      <a:pt x="85227" y="0"/>
                    </a:moveTo>
                    <a:lnTo>
                      <a:pt x="1052544" y="0"/>
                    </a:lnTo>
                    <a:cubicBezTo>
                      <a:pt x="1075147" y="0"/>
                      <a:pt x="1096825" y="8979"/>
                      <a:pt x="1112808" y="24962"/>
                    </a:cubicBezTo>
                    <a:cubicBezTo>
                      <a:pt x="1128791" y="40945"/>
                      <a:pt x="1137771" y="62623"/>
                      <a:pt x="1137771" y="85227"/>
                    </a:cubicBezTo>
                    <a:lnTo>
                      <a:pt x="1137771" y="360982"/>
                    </a:lnTo>
                    <a:cubicBezTo>
                      <a:pt x="1137771" y="383586"/>
                      <a:pt x="1128791" y="405264"/>
                      <a:pt x="1112808" y="421247"/>
                    </a:cubicBezTo>
                    <a:cubicBezTo>
                      <a:pt x="1096825" y="437230"/>
                      <a:pt x="1075147" y="446209"/>
                      <a:pt x="1052544" y="446209"/>
                    </a:cubicBezTo>
                    <a:lnTo>
                      <a:pt x="85227" y="446209"/>
                    </a:lnTo>
                    <a:cubicBezTo>
                      <a:pt x="62623" y="446209"/>
                      <a:pt x="40945" y="437230"/>
                      <a:pt x="24962" y="421247"/>
                    </a:cubicBezTo>
                    <a:cubicBezTo>
                      <a:pt x="8979" y="405264"/>
                      <a:pt x="0" y="383586"/>
                      <a:pt x="0" y="360982"/>
                    </a:cubicBezTo>
                    <a:lnTo>
                      <a:pt x="0" y="85227"/>
                    </a:lnTo>
                    <a:cubicBezTo>
                      <a:pt x="0" y="62623"/>
                      <a:pt x="8979" y="40945"/>
                      <a:pt x="24962" y="24962"/>
                    </a:cubicBezTo>
                    <a:cubicBezTo>
                      <a:pt x="40945" y="8979"/>
                      <a:pt x="62623" y="0"/>
                      <a:pt x="8522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E65998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47625"/>
                <a:ext cx="1137771" cy="493834"/>
              </a:xfrm>
              <a:prstGeom prst="rect">
                <a:avLst/>
              </a:prstGeom>
            </p:spPr>
            <p:txBody>
              <a:bodyPr anchor="ctr" rtlCol="false" tIns="50269" lIns="50269" bIns="50269" rIns="50269"/>
              <a:lstStyle/>
              <a:p>
                <a:pPr algn="ctr">
                  <a:lnSpc>
                    <a:spcPts val="2746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12680787" y="2468862"/>
            <a:ext cx="4541956" cy="6789438"/>
            <a:chOff x="0" y="0"/>
            <a:chExt cx="6055942" cy="9052583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6055942" cy="9052583"/>
              <a:chOff x="0" y="0"/>
              <a:chExt cx="1137771" cy="170077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1137771" cy="1700770"/>
              </a:xfrm>
              <a:custGeom>
                <a:avLst/>
                <a:gdLst/>
                <a:ahLst/>
                <a:cxnLst/>
                <a:rect r="r" b="b" t="t" l="l"/>
                <a:pathLst>
                  <a:path h="1700770" w="1137771">
                    <a:moveTo>
                      <a:pt x="85227" y="0"/>
                    </a:moveTo>
                    <a:lnTo>
                      <a:pt x="1052544" y="0"/>
                    </a:lnTo>
                    <a:cubicBezTo>
                      <a:pt x="1075147" y="0"/>
                      <a:pt x="1096825" y="8979"/>
                      <a:pt x="1112808" y="24962"/>
                    </a:cubicBezTo>
                    <a:cubicBezTo>
                      <a:pt x="1128791" y="40945"/>
                      <a:pt x="1137771" y="62623"/>
                      <a:pt x="1137771" y="85227"/>
                    </a:cubicBezTo>
                    <a:lnTo>
                      <a:pt x="1137771" y="1615543"/>
                    </a:lnTo>
                    <a:cubicBezTo>
                      <a:pt x="1137771" y="1638147"/>
                      <a:pt x="1128791" y="1659825"/>
                      <a:pt x="1112808" y="1675808"/>
                    </a:cubicBezTo>
                    <a:cubicBezTo>
                      <a:pt x="1096825" y="1691791"/>
                      <a:pt x="1075147" y="1700770"/>
                      <a:pt x="1052544" y="1700770"/>
                    </a:cubicBezTo>
                    <a:lnTo>
                      <a:pt x="85227" y="1700770"/>
                    </a:lnTo>
                    <a:cubicBezTo>
                      <a:pt x="62623" y="1700770"/>
                      <a:pt x="40945" y="1691791"/>
                      <a:pt x="24962" y="1675808"/>
                    </a:cubicBezTo>
                    <a:cubicBezTo>
                      <a:pt x="8979" y="1659825"/>
                      <a:pt x="0" y="1638147"/>
                      <a:pt x="0" y="1615543"/>
                    </a:cubicBezTo>
                    <a:lnTo>
                      <a:pt x="0" y="85227"/>
                    </a:lnTo>
                    <a:cubicBezTo>
                      <a:pt x="0" y="62623"/>
                      <a:pt x="8979" y="40945"/>
                      <a:pt x="24962" y="24962"/>
                    </a:cubicBezTo>
                    <a:cubicBezTo>
                      <a:pt x="40945" y="8979"/>
                      <a:pt x="62623" y="0"/>
                      <a:pt x="8522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BDE3FF">
                      <a:alpha val="100000"/>
                    </a:srgbClr>
                  </a:gs>
                </a:gsLst>
                <a:lin ang="270000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47625"/>
                <a:ext cx="1137771" cy="1748395"/>
              </a:xfrm>
              <a:prstGeom prst="rect">
                <a:avLst/>
              </a:prstGeom>
            </p:spPr>
            <p:txBody>
              <a:bodyPr anchor="ctr" rtlCol="false" tIns="50269" lIns="50269" bIns="50269" rIns="50269"/>
              <a:lstStyle/>
              <a:p>
                <a:pPr algn="ctr">
                  <a:lnSpc>
                    <a:spcPts val="2746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0" y="0"/>
              <a:ext cx="6055942" cy="2375010"/>
              <a:chOff x="0" y="0"/>
              <a:chExt cx="1137771" cy="446209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1137771" cy="446209"/>
              </a:xfrm>
              <a:custGeom>
                <a:avLst/>
                <a:gdLst/>
                <a:ahLst/>
                <a:cxnLst/>
                <a:rect r="r" b="b" t="t" l="l"/>
                <a:pathLst>
                  <a:path h="446209" w="1137771">
                    <a:moveTo>
                      <a:pt x="85227" y="0"/>
                    </a:moveTo>
                    <a:lnTo>
                      <a:pt x="1052544" y="0"/>
                    </a:lnTo>
                    <a:cubicBezTo>
                      <a:pt x="1075147" y="0"/>
                      <a:pt x="1096825" y="8979"/>
                      <a:pt x="1112808" y="24962"/>
                    </a:cubicBezTo>
                    <a:cubicBezTo>
                      <a:pt x="1128791" y="40945"/>
                      <a:pt x="1137771" y="62623"/>
                      <a:pt x="1137771" y="85227"/>
                    </a:cubicBezTo>
                    <a:lnTo>
                      <a:pt x="1137771" y="360982"/>
                    </a:lnTo>
                    <a:cubicBezTo>
                      <a:pt x="1137771" y="383586"/>
                      <a:pt x="1128791" y="405264"/>
                      <a:pt x="1112808" y="421247"/>
                    </a:cubicBezTo>
                    <a:cubicBezTo>
                      <a:pt x="1096825" y="437230"/>
                      <a:pt x="1075147" y="446209"/>
                      <a:pt x="1052544" y="446209"/>
                    </a:cubicBezTo>
                    <a:lnTo>
                      <a:pt x="85227" y="446209"/>
                    </a:lnTo>
                    <a:cubicBezTo>
                      <a:pt x="62623" y="446209"/>
                      <a:pt x="40945" y="437230"/>
                      <a:pt x="24962" y="421247"/>
                    </a:cubicBezTo>
                    <a:cubicBezTo>
                      <a:pt x="8979" y="405264"/>
                      <a:pt x="0" y="383586"/>
                      <a:pt x="0" y="360982"/>
                    </a:cubicBezTo>
                    <a:lnTo>
                      <a:pt x="0" y="85227"/>
                    </a:lnTo>
                    <a:cubicBezTo>
                      <a:pt x="0" y="62623"/>
                      <a:pt x="8979" y="40945"/>
                      <a:pt x="24962" y="24962"/>
                    </a:cubicBezTo>
                    <a:cubicBezTo>
                      <a:pt x="40945" y="8979"/>
                      <a:pt x="62623" y="0"/>
                      <a:pt x="85227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36DD83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47625"/>
                <a:ext cx="1137771" cy="493834"/>
              </a:xfrm>
              <a:prstGeom prst="rect">
                <a:avLst/>
              </a:prstGeom>
            </p:spPr>
            <p:txBody>
              <a:bodyPr anchor="ctr" rtlCol="false" tIns="50269" lIns="50269" bIns="50269" rIns="50269"/>
              <a:lstStyle/>
              <a:p>
                <a:pPr algn="ctr">
                  <a:lnSpc>
                    <a:spcPts val="2746"/>
                  </a:lnSpc>
                </a:pPr>
              </a:p>
            </p:txBody>
          </p:sp>
        </p:grpSp>
      </p:grpSp>
      <p:sp>
        <p:nvSpPr>
          <p:cNvPr name="TextBox 25" id="25"/>
          <p:cNvSpPr txBox="true"/>
          <p:nvPr/>
        </p:nvSpPr>
        <p:spPr>
          <a:xfrm rot="0">
            <a:off x="7274536" y="2622413"/>
            <a:ext cx="3738929" cy="1417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7"/>
              </a:lnSpc>
              <a:spcBef>
                <a:spcPct val="0"/>
              </a:spcBef>
            </a:pPr>
            <a:r>
              <a:rPr lang="en-US" sz="2712">
                <a:solidFill>
                  <a:srgbClr val="000000"/>
                </a:solidFill>
                <a:latin typeface="Open Sans Extra Bold"/>
              </a:rPr>
              <a:t> IMPACT OF PERSONALIZED RECOMMENDATIONS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041635" y="4399117"/>
            <a:ext cx="3971829" cy="744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77% PURCHASE FROM RECOMMENDATIONS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064249" y="5333976"/>
            <a:ext cx="3949216" cy="744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45% HIGHER CLICK-THROUGH RATES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068073" y="6268859"/>
            <a:ext cx="4151855" cy="1125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92% CONSUMER SATISFACTION WITH PERSONALIZED CONTENT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068073" y="7584743"/>
            <a:ext cx="3971829" cy="1125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74% CONSUMERS FRUSTRATED WITHOUT PERSONALIZATION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24438" y="7484265"/>
            <a:ext cx="4461867" cy="1125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ADAPTING TO TRENDS FOR ONGOING RELEVANCE </a:t>
            </a:r>
          </a:p>
          <a:p>
            <a:pPr>
              <a:lnSpc>
                <a:spcPts val="3070"/>
              </a:lnSpc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       AND ENGAGEMENT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24438" y="5754596"/>
            <a:ext cx="4461867" cy="1506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IN E-COMMERCE, TAILORED EXPERIENCES VIA PERSONALIZED RANKINGS SET US APART.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24438" y="4405927"/>
            <a:ext cx="4461867" cy="1125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DIRECTLY ALIGNS WITH THE EVOLVING LANDSCAPE OF MODERN E-COMMERCE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41690" y="2860538"/>
            <a:ext cx="3738929" cy="940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7"/>
              </a:lnSpc>
              <a:spcBef>
                <a:spcPct val="0"/>
              </a:spcBef>
            </a:pPr>
            <a:r>
              <a:rPr lang="en-US" sz="2712">
                <a:solidFill>
                  <a:srgbClr val="000000"/>
                </a:solidFill>
                <a:latin typeface="Open Sans Extra Bold"/>
              </a:rPr>
              <a:t>UNDERSTANDING MARKET NEEDS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203975" y="2622413"/>
            <a:ext cx="3738929" cy="1417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97"/>
              </a:lnSpc>
              <a:spcBef>
                <a:spcPct val="0"/>
              </a:spcBef>
            </a:pPr>
            <a:r>
              <a:rPr lang="en-US" sz="2712">
                <a:solidFill>
                  <a:srgbClr val="000000"/>
                </a:solidFill>
                <a:latin typeface="Open Sans Extra Bold"/>
              </a:rPr>
              <a:t>BENEFITS OF RECOMMENDATION SYSTEM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965850" y="4399117"/>
            <a:ext cx="3971829" cy="1125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HIGHER SALES THROUGH RELEVANT SUGGESTIONS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965850" y="5757883"/>
            <a:ext cx="3971829" cy="1125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PERSONALIZATION IMPROVES USER ENGAGEMENT LEVELS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003950" y="7116650"/>
            <a:ext cx="3971829" cy="1125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3592" indent="-236796" lvl="1">
              <a:lnSpc>
                <a:spcPts val="3070"/>
              </a:lnSpc>
              <a:buFont typeface="Arial"/>
              <a:buChar char="•"/>
            </a:pPr>
            <a:r>
              <a:rPr lang="en-US" sz="2193">
                <a:solidFill>
                  <a:srgbClr val="000000"/>
                </a:solidFill>
                <a:latin typeface="Montserrat Classic"/>
              </a:rPr>
              <a:t>ENABLES THE DISCOVERY OF NEW PRODUCTS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5182293" y="971550"/>
            <a:ext cx="8232029" cy="60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4"/>
              </a:lnSpc>
              <a:spcBef>
                <a:spcPct val="0"/>
              </a:spcBef>
            </a:pPr>
            <a:r>
              <a:rPr lang="en-US" sz="3631">
                <a:solidFill>
                  <a:srgbClr val="000000"/>
                </a:solidFill>
                <a:latin typeface="Quicksand Bold"/>
              </a:rPr>
              <a:t>MOTIVATION</a:t>
            </a:r>
          </a:p>
        </p:txBody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0" y="1311832"/>
          <a:ext cx="18288000" cy="8973929"/>
        </p:xfrm>
        <a:graphic>
          <a:graphicData uri="http://schemas.openxmlformats.org/drawingml/2006/table">
            <a:tbl>
              <a:tblPr/>
              <a:tblGrid>
                <a:gridCol w="4460655"/>
                <a:gridCol w="4683345"/>
                <a:gridCol w="4742005"/>
                <a:gridCol w="4401995"/>
              </a:tblGrid>
              <a:tr h="104264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70707"/>
                          </a:solidFill>
                          <a:latin typeface="Quicksand Bold"/>
                        </a:rPr>
                        <a:t>Title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70707"/>
                          </a:solidFill>
                          <a:latin typeface="Quicksand Bold"/>
                        </a:rPr>
                        <a:t>Findings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70707"/>
                          </a:solidFill>
                          <a:latin typeface="Quicksand Bold"/>
                        </a:rPr>
                        <a:t>Limitation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>
                          <a:solidFill>
                            <a:srgbClr val="070707"/>
                          </a:solidFill>
                          <a:latin typeface="Quicksand Bold"/>
                        </a:rPr>
                        <a:t>Techniques Used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</a:tr>
              <a:tr h="364325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Real-time user clickstream behavior analysis based on apache storm streaming(2021)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88620" indent="-194310" lvl="1">
                        <a:lnSpc>
                          <a:spcPts val="252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R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eal-time analysis of clickstream data reveals e-commerce patterns.</a:t>
                      </a:r>
                      <a:endParaRPr lang="en-US" sz="1100"/>
                    </a:p>
                    <a:p>
                      <a:pPr marL="388620" indent="-194310" lvl="1">
                        <a:lnSpc>
                          <a:spcPts val="2520"/>
                        </a:lnSpc>
                        <a:buFont typeface="Arial"/>
                        <a:buChar char="•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Optimizes user experiences and enables targeted marketing in Lambda Architecture</a:t>
                      </a:r>
                    </a:p>
                    <a:p>
                      <a:pPr>
                        <a:lnSpc>
                          <a:spcPts val="252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88620" indent="-194310" lvl="1">
                        <a:lnSpc>
                          <a:spcPts val="252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Data volume and scalability constraints.</a:t>
                      </a:r>
                      <a:endParaRPr lang="en-US" sz="1100"/>
                    </a:p>
                    <a:p>
                      <a:pPr marL="388620" indent="-194310" lvl="1">
                        <a:lnSpc>
                          <a:spcPts val="2520"/>
                        </a:lnSpc>
                        <a:buFont typeface="Arial"/>
                        <a:buChar char="•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High resource requirements.</a:t>
                      </a:r>
                    </a:p>
                    <a:p>
                      <a:pPr marL="388620" indent="-194310" lvl="1">
                        <a:lnSpc>
                          <a:spcPts val="2520"/>
                        </a:lnSpc>
                        <a:buFont typeface="Arial"/>
                        <a:buChar char="•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Accuracy and prediction challenges.</a:t>
                      </a:r>
                    </a:p>
                    <a:p>
                      <a:pPr marL="388620" indent="-194310" lvl="1">
                        <a:lnSpc>
                          <a:spcPts val="2520"/>
                        </a:lnSpc>
                        <a:buFont typeface="Arial"/>
                        <a:buChar char="•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Maintenance and monitoring complexities.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Apache Storm/Kafka</a:t>
                      </a: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: Data ingestion.</a:t>
                      </a:r>
                      <a:endParaRPr lang="en-US" sz="1100"/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Apache Cassandra</a:t>
                      </a: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: Data storage.</a:t>
                      </a:r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Higher-Order Markov Chains</a:t>
                      </a: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: Predicts clicks.</a:t>
                      </a:r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Lambda Architecture:</a:t>
                      </a: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 Combines batch &amp; real-time processing.</a:t>
                      </a:r>
                    </a:p>
                    <a:p>
                      <a:pPr>
                        <a:lnSpc>
                          <a:spcPts val="2522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57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2"/>
                        </a:lnSpc>
                        <a:defRPr/>
                      </a:pPr>
                      <a:r>
                        <a:rPr lang="en-US" sz="2101">
                          <a:solidFill>
                            <a:srgbClr val="000000"/>
                          </a:solidFill>
                          <a:latin typeface="Quicksand"/>
                        </a:rPr>
                        <a:t>Recommender systems: an overview, research trends, and future directions(2021)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522"/>
                        </a:lnSpc>
                        <a:defRPr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Explored various recommendation approaches, including content-based, collaborative, demographic and hybrid.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662"/>
                        </a:lnSpc>
                        <a:defRPr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it does not delve deeply into the technical implementation details of recommendation algorithms, which could limit its practical applicability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Collaborative Filtering</a:t>
                      </a:r>
                      <a:endParaRPr lang="en-US" sz="1100"/>
                    </a:p>
                    <a:p>
                      <a:pPr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Demographic-Based Filtering</a:t>
                      </a:r>
                    </a:p>
                    <a:p>
                      <a:pPr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Content-Based Recommendation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226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A Popularity-Based Recommendation System Using</a:t>
                      </a: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 Machine Learning(2022)</a:t>
                      </a:r>
                      <a:endParaRPr lang="en-US" sz="1100"/>
                    </a:p>
                    <a:p>
                      <a:pPr algn="ctr">
                        <a:lnSpc>
                          <a:spcPts val="2520"/>
                        </a:lnSpc>
                      </a:pPr>
                    </a:p>
                    <a:p>
                      <a:pPr algn="ctr">
                        <a:lnSpc>
                          <a:spcPts val="252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It highlights the challenge of recommending products to new users without past behavior data and proposes solutions based on bestsellers and business contribution.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88620" indent="-194310" lvl="1">
                        <a:lnSpc>
                          <a:spcPts val="252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May not provide personalized recommendations.</a:t>
                      </a:r>
                      <a:endParaRPr lang="en-US" sz="1100"/>
                    </a:p>
                    <a:p>
                      <a:pPr marL="388620" indent="-194310" lvl="1">
                        <a:lnSpc>
                          <a:spcPts val="2520"/>
                        </a:lnSpc>
                        <a:buFont typeface="Arial"/>
                        <a:buChar char="•"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Not always reflect current User Interests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KNN Algorithm: Employed to determine the top 10 popular products for users.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4566951" y="241474"/>
            <a:ext cx="8232029" cy="787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4"/>
              </a:lnSpc>
              <a:spcBef>
                <a:spcPct val="0"/>
              </a:spcBef>
            </a:pPr>
            <a:r>
              <a:rPr lang="en-US" sz="4631">
                <a:solidFill>
                  <a:srgbClr val="000000"/>
                </a:solidFill>
                <a:latin typeface="Quicksand Bold"/>
              </a:rPr>
              <a:t>LITERATURE SURVEY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0" y="774482"/>
          <a:ext cx="18288000" cy="9512518"/>
        </p:xfrm>
        <a:graphic>
          <a:graphicData uri="http://schemas.openxmlformats.org/drawingml/2006/table">
            <a:tbl>
              <a:tblPr/>
              <a:tblGrid>
                <a:gridCol w="4135598"/>
                <a:gridCol w="4211169"/>
                <a:gridCol w="6033306"/>
                <a:gridCol w="3907927"/>
              </a:tblGrid>
              <a:tr h="12527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462"/>
                        </a:lnSpc>
                        <a:defRPr/>
                      </a:pPr>
                      <a:r>
                        <a:rPr lang="en-US" sz="3901">
                          <a:solidFill>
                            <a:srgbClr val="070707"/>
                          </a:solidFill>
                          <a:latin typeface="Quicksand Bold"/>
                        </a:rPr>
                        <a:t>Title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462"/>
                        </a:lnSpc>
                        <a:defRPr/>
                      </a:pPr>
                      <a:r>
                        <a:rPr lang="en-US" sz="3901">
                          <a:solidFill>
                            <a:srgbClr val="070707"/>
                          </a:solidFill>
                          <a:latin typeface="Quicksand Bold"/>
                        </a:rPr>
                        <a:t>Findings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462"/>
                        </a:lnSpc>
                        <a:defRPr/>
                      </a:pPr>
                      <a:r>
                        <a:rPr lang="en-US" sz="3901">
                          <a:solidFill>
                            <a:srgbClr val="070707"/>
                          </a:solidFill>
                          <a:latin typeface="Quicksand Bold"/>
                        </a:rPr>
                        <a:t>Limitation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2"/>
                        </a:lnSpc>
                        <a:defRPr/>
                      </a:pPr>
                      <a:r>
                        <a:rPr lang="en-US" sz="3001">
                          <a:solidFill>
                            <a:srgbClr val="070707"/>
                          </a:solidFill>
                          <a:latin typeface="Quicksand Bold"/>
                        </a:rPr>
                        <a:t>Techniques Used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</a:tr>
              <a:tr h="284030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2"/>
                        </a:lnSpc>
                        <a:defRPr/>
                      </a:pP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A SURVEY ON MODERN RECOMMENDATION SYSTEM BASED </a:t>
                      </a: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ON BIG DATA</a:t>
                      </a:r>
                      <a:endParaRPr lang="en-US" sz="1100"/>
                    </a:p>
                    <a:p>
                      <a:pPr algn="ctr">
                        <a:lnSpc>
                          <a:spcPts val="2802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Reviews current RS algos like (Content, CF, Knowledge-Based, Hybrid)</a:t>
                      </a:r>
                      <a:endParaRPr lang="en-US" sz="1100"/>
                    </a:p>
                    <a:p>
                      <a:pPr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Analysis of challenges in modern recommendation</a:t>
                      </a:r>
                    </a:p>
                    <a:p>
                      <a:pPr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RS based on big data (Hadoop and Spark)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53728" indent="-226864" lvl="1">
                        <a:lnSpc>
                          <a:spcPts val="294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101">
                          <a:solidFill>
                            <a:srgbClr val="000000"/>
                          </a:solidFill>
                          <a:latin typeface="Quicksand"/>
                        </a:rPr>
                        <a:t>Lack of in-depth analysis of specific algorithms</a:t>
                      </a:r>
                      <a:endParaRPr lang="en-US" sz="1100"/>
                    </a:p>
                    <a:p>
                      <a:pPr marL="453728" indent="-226864" lvl="1">
                        <a:lnSpc>
                          <a:spcPts val="2942"/>
                        </a:lnSpc>
                        <a:buFont typeface="Arial"/>
                        <a:buChar char="•"/>
                      </a:pPr>
                      <a:r>
                        <a:rPr lang="en-US" sz="2101">
                          <a:solidFill>
                            <a:srgbClr val="000000"/>
                          </a:solidFill>
                          <a:latin typeface="Quicksand"/>
                        </a:rPr>
                        <a:t>No results given as this is a survey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31799" indent="-215899" lvl="1">
                        <a:lnSpc>
                          <a:spcPts val="27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Quicksand"/>
                        </a:rPr>
                        <a:t>Content-Based, CF, Knowledge-Based, Hybrid</a:t>
                      </a:r>
                      <a:endParaRPr lang="en-US" sz="1100"/>
                    </a:p>
                    <a:p>
                      <a:pPr marL="431799" indent="-215899" lvl="1">
                        <a:lnSpc>
                          <a:spcPts val="2799"/>
                        </a:lnSpc>
                        <a:buFont typeface="Arial"/>
                        <a:buChar char="•"/>
                      </a:pPr>
                      <a:r>
                        <a:rPr lang="en-US" sz="1999">
                          <a:solidFill>
                            <a:srgbClr val="000000"/>
                          </a:solidFill>
                          <a:latin typeface="Quicksand"/>
                        </a:rPr>
                        <a:t>RS on Big Data (Hadoop and MapReduce, Apache Spark) 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588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2"/>
                        </a:lnSpc>
                        <a:defRPr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A systematic study on the recommender systems in the e-commerce (2020)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24192" indent="-162096" lvl="1">
                        <a:lnSpc>
                          <a:spcPts val="210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501">
                          <a:solidFill>
                            <a:srgbClr val="000000"/>
                          </a:solidFill>
                          <a:latin typeface="Quicksand"/>
                        </a:rPr>
                        <a:t>Advantages and Disadvantages of Recommender Systems.</a:t>
                      </a:r>
                      <a:endParaRPr lang="en-US" sz="1100"/>
                    </a:p>
                    <a:p>
                      <a:pPr marL="324192" indent="-162096" lvl="1">
                        <a:lnSpc>
                          <a:spcPts val="2102"/>
                        </a:lnSpc>
                        <a:buFont typeface="Arial"/>
                        <a:buChar char="•"/>
                      </a:pPr>
                      <a:r>
                        <a:rPr lang="en-US" sz="1501">
                          <a:solidFill>
                            <a:srgbClr val="000000"/>
                          </a:solidFill>
                          <a:latin typeface="Quicksand"/>
                        </a:rPr>
                        <a:t> Classification of Recommender Systems in E-commerce 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32139" indent="-216069" lvl="1">
                        <a:lnSpc>
                          <a:spcPts val="280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Search queries may miss relevant research</a:t>
                      </a:r>
                      <a:endParaRPr lang="en-US" sz="1100"/>
                    </a:p>
                    <a:p>
                      <a:pPr marL="432139" indent="-216069" lvl="1">
                        <a:lnSpc>
                          <a:spcPts val="2802"/>
                        </a:lnSpc>
                        <a:buFont typeface="Arial"/>
                        <a:buChar char="•"/>
                      </a:pP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Subjective categorization and ranking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32139" indent="-216069" lvl="1">
                        <a:lnSpc>
                          <a:spcPts val="280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Collaborative Filtering</a:t>
                      </a:r>
                      <a:endParaRPr lang="en-US" sz="1100"/>
                    </a:p>
                    <a:p>
                      <a:pPr marL="432139" indent="-216069" lvl="1">
                        <a:lnSpc>
                          <a:spcPts val="2802"/>
                        </a:lnSpc>
                        <a:buFont typeface="Arial"/>
                        <a:buChar char="•"/>
                      </a:pP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Demographic-Based Filtering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6060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Quicksand"/>
                        </a:rPr>
                        <a:t>Predicting a User’s Purchase Intention Using AdaBoost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67031" indent="-183515" lvl="1">
                        <a:lnSpc>
                          <a:spcPts val="238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Quicksand"/>
                        </a:rPr>
                        <a:t>Used 8 predictive factors to learn about what influences purchase</a:t>
                      </a:r>
                      <a:endParaRPr lang="en-US" sz="1100"/>
                    </a:p>
                    <a:p>
                      <a:pPr marL="367031" indent="-183515" lvl="1">
                        <a:lnSpc>
                          <a:spcPts val="2380"/>
                        </a:lnSpc>
                        <a:buFont typeface="Arial"/>
                        <a:buChar char="•"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Quicksand"/>
                        </a:rPr>
                        <a:t>Used Adaptive Boost algortihm against two State-of-the-art models; achieved higher ROC area of 0.91</a:t>
                      </a:r>
                    </a:p>
                    <a:p>
                      <a:pPr marL="367031" indent="-183515" lvl="1">
                        <a:lnSpc>
                          <a:spcPts val="2380"/>
                        </a:lnSpc>
                        <a:buFont typeface="Arial"/>
                        <a:buChar char="•"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Quicksand"/>
                        </a:rPr>
                        <a:t>Effectively addresses imbalanced datasets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67031" indent="-183515" lvl="1">
                        <a:lnSpc>
                          <a:spcPts val="238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Quicksand"/>
                        </a:rPr>
                        <a:t>Paper does not discuss proper data sampling and data preprocessing techniques</a:t>
                      </a:r>
                      <a:endParaRPr lang="en-US" sz="1100"/>
                    </a:p>
                    <a:p>
                      <a:pPr marL="367031" indent="-183515" lvl="1">
                        <a:lnSpc>
                          <a:spcPts val="2380"/>
                        </a:lnSpc>
                        <a:buFont typeface="Arial"/>
                        <a:buChar char="•"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Quicksand"/>
                        </a:rPr>
                        <a:t>Paper doesn’t mention the exact state-of-the-art algorithms used</a:t>
                      </a:r>
                    </a:p>
                    <a:p>
                      <a:pPr marL="367031" indent="-183515" lvl="1">
                        <a:lnSpc>
                          <a:spcPts val="2380"/>
                        </a:lnSpc>
                        <a:buFont typeface="Arial"/>
                        <a:buChar char="•"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Quicksand"/>
                        </a:rPr>
                        <a:t>The paper trains model on multiple epochs, but after the 10th epoch, performance decreased due to overfitting</a:t>
                      </a:r>
                    </a:p>
                    <a:p>
                      <a:pPr marL="367031" indent="-183515" lvl="1">
                        <a:lnSpc>
                          <a:spcPts val="2380"/>
                        </a:lnSpc>
                        <a:buFont typeface="Arial"/>
                        <a:buChar char="•"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Quicksand"/>
                        </a:rPr>
                        <a:t>AdaBoost is a computationally expensive algorithm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67031" indent="-183515" lvl="1">
                        <a:lnSpc>
                          <a:spcPts val="238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Quicksand"/>
                        </a:rPr>
                        <a:t>AdaBoost to iteratively change weights of misclassified instances</a:t>
                      </a:r>
                      <a:endParaRPr lang="en-US" sz="1100"/>
                    </a:p>
                    <a:p>
                      <a:pPr marL="367031" indent="-183515" lvl="1">
                        <a:lnSpc>
                          <a:spcPts val="2380"/>
                        </a:lnSpc>
                        <a:buFont typeface="Arial"/>
                        <a:buChar char="•"/>
                      </a:pPr>
                      <a:r>
                        <a:rPr lang="en-US" sz="1700">
                          <a:solidFill>
                            <a:srgbClr val="000000"/>
                          </a:solidFill>
                          <a:latin typeface="Quicksand"/>
                        </a:rPr>
                        <a:t>Thorough research led to using 8 precise factors to influence prediction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4566951" y="53296"/>
            <a:ext cx="8232029" cy="721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24"/>
              </a:lnSpc>
              <a:spcBef>
                <a:spcPct val="0"/>
              </a:spcBef>
            </a:pPr>
            <a:r>
              <a:rPr lang="en-US" sz="4231">
                <a:solidFill>
                  <a:srgbClr val="000000"/>
                </a:solidFill>
                <a:latin typeface="Quicksand Bold"/>
              </a:rPr>
              <a:t>LITERATURE SURVEY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0" y="1028700"/>
          <a:ext cx="18288000" cy="9206020"/>
        </p:xfrm>
        <a:graphic>
          <a:graphicData uri="http://schemas.openxmlformats.org/drawingml/2006/table">
            <a:tbl>
              <a:tblPr/>
              <a:tblGrid>
                <a:gridCol w="4182472"/>
                <a:gridCol w="5103390"/>
                <a:gridCol w="4863620"/>
                <a:gridCol w="4138518"/>
              </a:tblGrid>
              <a:tr h="190335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6582"/>
                        </a:lnSpc>
                        <a:defRPr/>
                      </a:pPr>
                      <a:r>
                        <a:rPr lang="en-US" sz="4701">
                          <a:solidFill>
                            <a:srgbClr val="070707"/>
                          </a:solidFill>
                          <a:latin typeface="Quicksand Bold"/>
                        </a:rPr>
                        <a:t>Title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6582"/>
                        </a:lnSpc>
                        <a:defRPr/>
                      </a:pPr>
                      <a:r>
                        <a:rPr lang="en-US" sz="4701">
                          <a:solidFill>
                            <a:srgbClr val="070707"/>
                          </a:solidFill>
                          <a:latin typeface="Quicksand Bold"/>
                        </a:rPr>
                        <a:t>Findings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6582"/>
                        </a:lnSpc>
                        <a:defRPr/>
                      </a:pPr>
                      <a:r>
                        <a:rPr lang="en-US" sz="4701">
                          <a:solidFill>
                            <a:srgbClr val="070707"/>
                          </a:solidFill>
                          <a:latin typeface="Quicksand Bold"/>
                        </a:rPr>
                        <a:t>Limitation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5322"/>
                        </a:lnSpc>
                        <a:defRPr/>
                      </a:pPr>
                      <a:r>
                        <a:rPr lang="en-US" sz="3801">
                          <a:solidFill>
                            <a:srgbClr val="070707"/>
                          </a:solidFill>
                          <a:latin typeface="Quicksand Bold"/>
                        </a:rPr>
                        <a:t>Techniques Used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rotWithShape="true">
                      <a:gsLst>
                        <a:gs pos="0">
                          <a:srgbClr val="94E9F8">
                            <a:alpha val="100000"/>
                          </a:srgbClr>
                        </a:gs>
                        <a:gs pos="100000">
                          <a:srgbClr val="FFFFFF">
                            <a:alpha val="100000"/>
                          </a:srgbClr>
                        </a:gs>
                      </a:gsLst>
                      <a:lin ang="0"/>
                    </a:gradFill>
                  </a:tcPr>
                </a:tc>
              </a:tr>
              <a:tr h="20671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2"/>
                        </a:lnSpc>
                        <a:defRPr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An Interactive Personalized Recommendation System Using the Hybrid Algorithm Model (2021)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Evaluation Metrics.</a:t>
                      </a:r>
                      <a:endParaRPr lang="en-US" sz="1100"/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Open Issues.</a:t>
                      </a:r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Algorithms such as matrix factorization.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Potential publication bias (Google Scholar)</a:t>
                      </a:r>
                      <a:endParaRPr lang="en-US" sz="1100"/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Exclusion of some relevant research.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Collaborative Filtering.</a:t>
                      </a:r>
                      <a:endParaRPr lang="en-US" sz="1100"/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Demographic-Based Filtering.</a:t>
                      </a:r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Knowledge-Based Filtering.</a:t>
                      </a:r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Content-Based Filtering.</a:t>
                      </a:r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Hybrid Systems.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128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2"/>
                        </a:lnSpc>
                        <a:defRPr/>
                      </a:pPr>
                      <a:r>
                        <a:rPr lang="en-US" sz="2101">
                          <a:solidFill>
                            <a:srgbClr val="000000"/>
                          </a:solidFill>
                          <a:latin typeface="Quicksand"/>
                        </a:rPr>
                        <a:t>Collaborative filtering: Techniques and applications (2021)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Covers various aspects of recommender systems in e-commerce.</a:t>
                      </a:r>
                      <a:endParaRPr lang="en-US" sz="1100"/>
                    </a:p>
                    <a:p>
                      <a:pPr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Discusses classification techniques, advantages ,and disadvantages.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Limited scope (focused on academic papers).</a:t>
                      </a:r>
                      <a:endParaRPr lang="en-US" sz="1100"/>
                    </a:p>
                    <a:p>
                      <a:pPr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Possibility of missing relevant research due to search query limitations.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Focus on collaborative filtering: memory-based, model-based</a:t>
                      </a:r>
                      <a:endParaRPr lang="en-US" sz="1100"/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Specific techniques like personalized ranking, social network data usage are referenced.</a:t>
                      </a: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, </a:t>
                      </a:r>
                    </a:p>
                    <a:p>
                      <a:pPr>
                        <a:lnSpc>
                          <a:spcPts val="2522"/>
                        </a:lnSpc>
                      </a:pPr>
                    </a:p>
                    <a:p>
                      <a:pPr>
                        <a:lnSpc>
                          <a:spcPts val="2522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26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2"/>
                        </a:lnSpc>
                        <a:defRPr/>
                      </a:pP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Sequential-based Adversarial Optimisation for Personalised Top-N Item Recommendation (2020)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SAO Enhances Recommendation Performance</a:t>
                      </a:r>
                      <a:endParaRPr lang="en-US" sz="1100"/>
                    </a:p>
                    <a:p>
                      <a:pPr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Improved Recommendations</a:t>
                      </a:r>
                    </a:p>
                    <a:p>
                      <a:pPr marL="410550" indent="-205275" lvl="1">
                        <a:lnSpc>
                          <a:spcPts val="2662"/>
                        </a:lnSpc>
                        <a:buFont typeface="Arial"/>
                        <a:buChar char="•"/>
                      </a:pPr>
                      <a:r>
                        <a:rPr lang="en-US" sz="1901">
                          <a:solidFill>
                            <a:srgbClr val="000000"/>
                          </a:solidFill>
                          <a:latin typeface="Quicksand"/>
                        </a:rPr>
                        <a:t>Generalization Across Datasets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32139" indent="-216069" lvl="1">
                        <a:lnSpc>
                          <a:spcPts val="280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Hyperparameter Tuning</a:t>
                      </a:r>
                      <a:endParaRPr lang="en-US" sz="1100"/>
                    </a:p>
                    <a:p>
                      <a:pPr marL="432139" indent="-216069" lvl="1">
                        <a:lnSpc>
                          <a:spcPts val="2802"/>
                        </a:lnSpc>
                        <a:buFont typeface="Arial"/>
                        <a:buChar char="•"/>
                      </a:pP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Computational Cost</a:t>
                      </a:r>
                    </a:p>
                    <a:p>
                      <a:pPr marL="432139" indent="-216069" lvl="1">
                        <a:lnSpc>
                          <a:spcPts val="2802"/>
                        </a:lnSpc>
                        <a:buFont typeface="Arial"/>
                        <a:buChar char="•"/>
                      </a:pPr>
                      <a:r>
                        <a:rPr lang="en-US" sz="2001">
                          <a:solidFill>
                            <a:srgbClr val="000000"/>
                          </a:solidFill>
                          <a:latin typeface="Quicksand"/>
                        </a:rPr>
                        <a:t>Limited Benchmarking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Sequential-based Adversarial Optimisation (SAO)</a:t>
                      </a:r>
                      <a:endParaRPr lang="en-US" sz="1100"/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Evaluation Metrics</a:t>
                      </a:r>
                    </a:p>
                    <a:p>
                      <a:pPr marL="388960" indent="-194480" lvl="1">
                        <a:lnSpc>
                          <a:spcPts val="2522"/>
                        </a:lnSpc>
                        <a:buFont typeface="Arial"/>
                        <a:buChar char="•"/>
                      </a:pPr>
                      <a:r>
                        <a:rPr lang="en-US" sz="1801">
                          <a:solidFill>
                            <a:srgbClr val="000000"/>
                          </a:solidFill>
                          <a:latin typeface="Quicksand"/>
                        </a:rPr>
                        <a:t>Comparative Analysis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4519763" y="79436"/>
            <a:ext cx="8232029" cy="787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4"/>
              </a:lnSpc>
              <a:spcBef>
                <a:spcPct val="0"/>
              </a:spcBef>
            </a:pPr>
            <a:r>
              <a:rPr lang="en-US" sz="4631">
                <a:solidFill>
                  <a:srgbClr val="000000"/>
                </a:solidFill>
                <a:latin typeface="Quicksand Bold"/>
              </a:rPr>
              <a:t>LITERATURE SURVEY</a:t>
            </a: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95150" cy="10287000"/>
          </a:xfrm>
          <a:custGeom>
            <a:avLst/>
            <a:gdLst/>
            <a:ahLst/>
            <a:cxnLst/>
            <a:rect r="r" b="b" t="t" l="l"/>
            <a:pathLst>
              <a:path h="10287000" w="18295150">
                <a:moveTo>
                  <a:pt x="0" y="0"/>
                </a:moveTo>
                <a:lnTo>
                  <a:pt x="18295150" y="0"/>
                </a:lnTo>
                <a:lnTo>
                  <a:pt x="182951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5037" b="-50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664043">
            <a:off x="-3588247" y="-612401"/>
            <a:ext cx="11511802" cy="11511802"/>
          </a:xfrm>
          <a:custGeom>
            <a:avLst/>
            <a:gdLst/>
            <a:ahLst/>
            <a:cxnLst/>
            <a:rect r="r" b="b" t="t" l="l"/>
            <a:pathLst>
              <a:path h="11511802" w="11511802">
                <a:moveTo>
                  <a:pt x="0" y="0"/>
                </a:moveTo>
                <a:lnTo>
                  <a:pt x="11511802" y="0"/>
                </a:lnTo>
                <a:lnTo>
                  <a:pt x="11511802" y="11511802"/>
                </a:lnTo>
                <a:lnTo>
                  <a:pt x="0" y="11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1505868">
            <a:off x="9245019" y="-4340343"/>
            <a:ext cx="12580534" cy="8680686"/>
          </a:xfrm>
          <a:custGeom>
            <a:avLst/>
            <a:gdLst/>
            <a:ahLst/>
            <a:cxnLst/>
            <a:rect r="r" b="b" t="t" l="l"/>
            <a:pathLst>
              <a:path h="8680686" w="12580534">
                <a:moveTo>
                  <a:pt x="0" y="0"/>
                </a:moveTo>
                <a:lnTo>
                  <a:pt x="12580534" y="0"/>
                </a:lnTo>
                <a:lnTo>
                  <a:pt x="12580534" y="8680686"/>
                </a:lnTo>
                <a:lnTo>
                  <a:pt x="0" y="868068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grpSp>
        <p:nvGrpSpPr>
          <p:cNvPr name="Group 5" id="5"/>
          <p:cNvGrpSpPr/>
          <p:nvPr/>
        </p:nvGrpSpPr>
        <p:grpSpPr>
          <a:xfrm rot="0">
            <a:off x="131455" y="1028700"/>
            <a:ext cx="5822906" cy="5802947"/>
            <a:chOff x="0" y="0"/>
            <a:chExt cx="1533605" cy="152834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33605" cy="1528348"/>
            </a:xfrm>
            <a:custGeom>
              <a:avLst/>
              <a:gdLst/>
              <a:ahLst/>
              <a:cxnLst/>
              <a:rect r="r" b="b" t="t" l="l"/>
              <a:pathLst>
                <a:path h="1528348" w="1533605">
                  <a:moveTo>
                    <a:pt x="67808" y="0"/>
                  </a:moveTo>
                  <a:lnTo>
                    <a:pt x="1465797" y="0"/>
                  </a:lnTo>
                  <a:cubicBezTo>
                    <a:pt x="1483781" y="0"/>
                    <a:pt x="1501028" y="7144"/>
                    <a:pt x="1513745" y="19860"/>
                  </a:cubicBezTo>
                  <a:cubicBezTo>
                    <a:pt x="1526461" y="32577"/>
                    <a:pt x="1533605" y="49824"/>
                    <a:pt x="1533605" y="67808"/>
                  </a:cubicBezTo>
                  <a:lnTo>
                    <a:pt x="1533605" y="1460541"/>
                  </a:lnTo>
                  <a:cubicBezTo>
                    <a:pt x="1533605" y="1478524"/>
                    <a:pt x="1526461" y="1495771"/>
                    <a:pt x="1513745" y="1508488"/>
                  </a:cubicBezTo>
                  <a:cubicBezTo>
                    <a:pt x="1501028" y="1521204"/>
                    <a:pt x="1483781" y="1528348"/>
                    <a:pt x="1465797" y="1528348"/>
                  </a:cubicBezTo>
                  <a:lnTo>
                    <a:pt x="67808" y="1528348"/>
                  </a:lnTo>
                  <a:cubicBezTo>
                    <a:pt x="49824" y="1528348"/>
                    <a:pt x="32577" y="1521204"/>
                    <a:pt x="19860" y="1508488"/>
                  </a:cubicBezTo>
                  <a:cubicBezTo>
                    <a:pt x="7144" y="1495771"/>
                    <a:pt x="0" y="1478524"/>
                    <a:pt x="0" y="1460541"/>
                  </a:cubicBezTo>
                  <a:lnTo>
                    <a:pt x="0" y="67808"/>
                  </a:lnTo>
                  <a:cubicBezTo>
                    <a:pt x="0" y="49824"/>
                    <a:pt x="7144" y="32577"/>
                    <a:pt x="19860" y="19860"/>
                  </a:cubicBezTo>
                  <a:cubicBezTo>
                    <a:pt x="32577" y="7144"/>
                    <a:pt x="49824" y="0"/>
                    <a:pt x="6780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FC35E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33605" cy="15664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086590" y="1662897"/>
            <a:ext cx="5940351" cy="6589504"/>
            <a:chOff x="0" y="0"/>
            <a:chExt cx="1564537" cy="173550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64537" cy="1735507"/>
            </a:xfrm>
            <a:custGeom>
              <a:avLst/>
              <a:gdLst/>
              <a:ahLst/>
              <a:cxnLst/>
              <a:rect r="r" b="b" t="t" l="l"/>
              <a:pathLst>
                <a:path h="1735507" w="1564537">
                  <a:moveTo>
                    <a:pt x="66467" y="0"/>
                  </a:moveTo>
                  <a:lnTo>
                    <a:pt x="1498070" y="0"/>
                  </a:lnTo>
                  <a:cubicBezTo>
                    <a:pt x="1534779" y="0"/>
                    <a:pt x="1564537" y="29758"/>
                    <a:pt x="1564537" y="66467"/>
                  </a:cubicBezTo>
                  <a:lnTo>
                    <a:pt x="1564537" y="1669040"/>
                  </a:lnTo>
                  <a:cubicBezTo>
                    <a:pt x="1564537" y="1686668"/>
                    <a:pt x="1557534" y="1703574"/>
                    <a:pt x="1545069" y="1716039"/>
                  </a:cubicBezTo>
                  <a:cubicBezTo>
                    <a:pt x="1532604" y="1728504"/>
                    <a:pt x="1515698" y="1735507"/>
                    <a:pt x="1498070" y="1735507"/>
                  </a:cubicBezTo>
                  <a:lnTo>
                    <a:pt x="66467" y="1735507"/>
                  </a:lnTo>
                  <a:cubicBezTo>
                    <a:pt x="48839" y="1735507"/>
                    <a:pt x="31933" y="1728504"/>
                    <a:pt x="19468" y="1716039"/>
                  </a:cubicBezTo>
                  <a:cubicBezTo>
                    <a:pt x="7003" y="1703574"/>
                    <a:pt x="0" y="1686668"/>
                    <a:pt x="0" y="1669040"/>
                  </a:cubicBezTo>
                  <a:lnTo>
                    <a:pt x="0" y="66467"/>
                  </a:lnTo>
                  <a:cubicBezTo>
                    <a:pt x="0" y="48839"/>
                    <a:pt x="7003" y="31933"/>
                    <a:pt x="19468" y="19468"/>
                  </a:cubicBezTo>
                  <a:cubicBezTo>
                    <a:pt x="31933" y="7003"/>
                    <a:pt x="48839" y="0"/>
                    <a:pt x="66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FC8BB">
                    <a:alpha val="100000"/>
                  </a:srgbClr>
                </a:gs>
                <a:gs pos="100000">
                  <a:srgbClr val="EAFC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64537" cy="1773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207916" y="2108060"/>
            <a:ext cx="5935407" cy="7776686"/>
            <a:chOff x="0" y="0"/>
            <a:chExt cx="1563235" cy="204818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63235" cy="2048181"/>
            </a:xfrm>
            <a:custGeom>
              <a:avLst/>
              <a:gdLst/>
              <a:ahLst/>
              <a:cxnLst/>
              <a:rect r="r" b="b" t="t" l="l"/>
              <a:pathLst>
                <a:path h="2048181" w="1563235">
                  <a:moveTo>
                    <a:pt x="66522" y="0"/>
                  </a:moveTo>
                  <a:lnTo>
                    <a:pt x="1496712" y="0"/>
                  </a:lnTo>
                  <a:cubicBezTo>
                    <a:pt x="1533452" y="0"/>
                    <a:pt x="1563235" y="29783"/>
                    <a:pt x="1563235" y="66522"/>
                  </a:cubicBezTo>
                  <a:lnTo>
                    <a:pt x="1563235" y="1981658"/>
                  </a:lnTo>
                  <a:cubicBezTo>
                    <a:pt x="1563235" y="2018398"/>
                    <a:pt x="1533452" y="2048181"/>
                    <a:pt x="1496712" y="2048181"/>
                  </a:cubicBezTo>
                  <a:lnTo>
                    <a:pt x="66522" y="2048181"/>
                  </a:lnTo>
                  <a:cubicBezTo>
                    <a:pt x="29783" y="2048181"/>
                    <a:pt x="0" y="2018398"/>
                    <a:pt x="0" y="1981658"/>
                  </a:cubicBezTo>
                  <a:lnTo>
                    <a:pt x="0" y="66522"/>
                  </a:lnTo>
                  <a:cubicBezTo>
                    <a:pt x="0" y="29783"/>
                    <a:pt x="29783" y="0"/>
                    <a:pt x="6652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94E9F8">
                    <a:alpha val="100000"/>
                  </a:srgbClr>
                </a:gs>
                <a:gs pos="100000">
                  <a:srgbClr val="FFFF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563235" cy="20862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105315" y="190292"/>
            <a:ext cx="8310960" cy="688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000000"/>
                </a:solidFill>
                <a:latin typeface="Quicksand"/>
              </a:rPr>
              <a:t>RECOMMENDER SYSTEM CONCEPT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-176147" y="1176487"/>
            <a:ext cx="5822906" cy="1510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</a:pPr>
            <a:r>
              <a:rPr lang="en-US" sz="4299">
                <a:solidFill>
                  <a:srgbClr val="000000"/>
                </a:solidFill>
                <a:latin typeface="Quicksand"/>
              </a:rPr>
              <a:t>COLLABORATIVE FILTERING: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3919" y="2980531"/>
            <a:ext cx="5597979" cy="3181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Montserrat Classic"/>
              </a:rPr>
              <a:t>Recommends items by comparing users' preferences with those of similar users.</a:t>
            </a:r>
          </a:p>
          <a:p>
            <a:pPr algn="just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Montserrat Classic"/>
              </a:rPr>
              <a:t>It's based on the idea that users who liked similar items in the past will like new items in common.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800958" y="1822450"/>
            <a:ext cx="6511615" cy="1287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000000"/>
                </a:solidFill>
                <a:latin typeface="Quicksand"/>
              </a:rPr>
              <a:t>K-NEAREST NEIGHBOURS</a:t>
            </a:r>
          </a:p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000000"/>
                </a:solidFill>
                <a:latin typeface="Quicksand"/>
              </a:rPr>
              <a:t>(KNN):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336822" y="3523297"/>
            <a:ext cx="5488633" cy="4321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Montserrat Classic"/>
              </a:rPr>
              <a:t>Suggests items based on the preferences of similar users/items. It finds the closest neighbors in terms of a chosen similarity metric and recommends items favored by those neighbors.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4644390" y="3526155"/>
            <a:ext cx="110490" cy="108585"/>
            <a:chOff x="0" y="0"/>
            <a:chExt cx="147320" cy="14478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46990" y="45720"/>
              <a:ext cx="49530" cy="52070"/>
            </a:xfrm>
            <a:custGeom>
              <a:avLst/>
              <a:gdLst/>
              <a:ahLst/>
              <a:cxnLst/>
              <a:rect r="r" b="b" t="t" l="l"/>
              <a:pathLst>
                <a:path h="52070" w="49530">
                  <a:moveTo>
                    <a:pt x="49530" y="17780"/>
                  </a:moveTo>
                  <a:cubicBezTo>
                    <a:pt x="27940" y="52070"/>
                    <a:pt x="7620" y="45720"/>
                    <a:pt x="3810" y="38100"/>
                  </a:cubicBezTo>
                  <a:cubicBezTo>
                    <a:pt x="0" y="30480"/>
                    <a:pt x="3810" y="10160"/>
                    <a:pt x="10160" y="5080"/>
                  </a:cubicBezTo>
                  <a:cubicBezTo>
                    <a:pt x="16510" y="0"/>
                    <a:pt x="43180" y="7620"/>
                    <a:pt x="43180" y="7620"/>
                  </a:cubicBezTo>
                </a:path>
              </a:pathLst>
            </a:custGeom>
            <a:solidFill>
              <a:srgbClr val="2D90EB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11930498" y="2432685"/>
            <a:ext cx="6357502" cy="1287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</a:pPr>
            <a:r>
              <a:rPr lang="en-US" sz="3699">
                <a:solidFill>
                  <a:srgbClr val="000000"/>
                </a:solidFill>
                <a:latin typeface="Quicksand"/>
              </a:rPr>
              <a:t>EFFECTIVE COLD START STRATEGY: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407941" y="4204075"/>
            <a:ext cx="5722497" cy="474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>
                <a:solidFill>
                  <a:srgbClr val="000000"/>
                </a:solidFill>
                <a:latin typeface="Montserrat Classic"/>
              </a:rPr>
              <a:t>Start by sourcing item ratings from external platforms, rank them based on popularity, and offer these recommendations universally. As user interactions accumulate, this method enables a smooth transition to personalized recommendations, overcoming the initial data scarcity hurdle.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85749">
            <a:off x="-5690637" y="-3861861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085749">
            <a:off x="8697695" y="3700777"/>
            <a:ext cx="14345355" cy="14345355"/>
          </a:xfrm>
          <a:custGeom>
            <a:avLst/>
            <a:gdLst/>
            <a:ahLst/>
            <a:cxnLst/>
            <a:rect r="r" b="b" t="t" l="l"/>
            <a:pathLst>
              <a:path h="14345355" w="14345355">
                <a:moveTo>
                  <a:pt x="0" y="0"/>
                </a:moveTo>
                <a:lnTo>
                  <a:pt x="14345355" y="0"/>
                </a:lnTo>
                <a:lnTo>
                  <a:pt x="14345355" y="14345356"/>
                </a:lnTo>
                <a:lnTo>
                  <a:pt x="0" y="143453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2040" y="1995522"/>
            <a:ext cx="7022685" cy="7022685"/>
          </a:xfrm>
          <a:custGeom>
            <a:avLst/>
            <a:gdLst/>
            <a:ahLst/>
            <a:cxnLst/>
            <a:rect r="r" b="b" t="t" l="l"/>
            <a:pathLst>
              <a:path h="7022685" w="7022685">
                <a:moveTo>
                  <a:pt x="0" y="0"/>
                </a:moveTo>
                <a:lnTo>
                  <a:pt x="7022685" y="0"/>
                </a:lnTo>
                <a:lnTo>
                  <a:pt x="7022685" y="7022686"/>
                </a:lnTo>
                <a:lnTo>
                  <a:pt x="0" y="70226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113110" y="2868633"/>
            <a:ext cx="6977646" cy="7001501"/>
          </a:xfrm>
          <a:custGeom>
            <a:avLst/>
            <a:gdLst/>
            <a:ahLst/>
            <a:cxnLst/>
            <a:rect r="r" b="b" t="t" l="l"/>
            <a:pathLst>
              <a:path h="7001501" w="6977646">
                <a:moveTo>
                  <a:pt x="0" y="0"/>
                </a:moveTo>
                <a:lnTo>
                  <a:pt x="6977646" y="0"/>
                </a:lnTo>
                <a:lnTo>
                  <a:pt x="6977646" y="7001502"/>
                </a:lnTo>
                <a:lnTo>
                  <a:pt x="0" y="700150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569154" y="519421"/>
            <a:ext cx="9974073" cy="73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4"/>
              </a:lnSpc>
              <a:spcBef>
                <a:spcPct val="0"/>
              </a:spcBef>
            </a:pPr>
            <a:r>
              <a:rPr lang="en-US" sz="4331">
                <a:solidFill>
                  <a:srgbClr val="000000"/>
                </a:solidFill>
                <a:latin typeface="Quicksand"/>
              </a:rPr>
              <a:t>WHAT ARE THE EXISTING SOLUTIONS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DAFvQ1mGLJM</dc:identifier>
  <dcterms:modified xsi:type="dcterms:W3CDTF">2011-08-01T06:04:30Z</dcterms:modified>
  <cp:revision>1</cp:revision>
  <dc:title>BTP_Personalised_Recommendation.pptx</dc:title>
</cp:coreProperties>
</file>

<file path=docProps/thumbnail.jpeg>
</file>